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4"/>
  </p:notesMasterIdLst>
  <p:sldIdLst>
    <p:sldId id="292" r:id="rId2"/>
    <p:sldId id="307" r:id="rId3"/>
    <p:sldId id="264" r:id="rId4"/>
    <p:sldId id="275" r:id="rId5"/>
    <p:sldId id="300" r:id="rId6"/>
    <p:sldId id="261" r:id="rId7"/>
    <p:sldId id="263" r:id="rId8"/>
    <p:sldId id="262" r:id="rId9"/>
    <p:sldId id="298" r:id="rId10"/>
    <p:sldId id="299" r:id="rId11"/>
    <p:sldId id="305" r:id="rId12"/>
    <p:sldId id="295" r:id="rId13"/>
    <p:sldId id="306" r:id="rId14"/>
    <p:sldId id="304" r:id="rId15"/>
    <p:sldId id="308" r:id="rId16"/>
    <p:sldId id="294" r:id="rId17"/>
    <p:sldId id="281" r:id="rId18"/>
    <p:sldId id="310" r:id="rId19"/>
    <p:sldId id="297" r:id="rId20"/>
    <p:sldId id="277" r:id="rId21"/>
    <p:sldId id="280" r:id="rId22"/>
    <p:sldId id="311" r:id="rId23"/>
    <p:sldId id="302" r:id="rId24"/>
    <p:sldId id="303" r:id="rId25"/>
    <p:sldId id="301" r:id="rId26"/>
    <p:sldId id="276" r:id="rId27"/>
    <p:sldId id="293" r:id="rId28"/>
    <p:sldId id="268" r:id="rId29"/>
    <p:sldId id="269" r:id="rId30"/>
    <p:sldId id="279" r:id="rId31"/>
    <p:sldId id="282" r:id="rId32"/>
    <p:sldId id="309" r:id="rId33"/>
  </p:sldIdLst>
  <p:sldSz cx="12192000" cy="6858000"/>
  <p:notesSz cx="6858000" cy="9144000"/>
  <p:defaultTextStyle>
    <a:defPPr>
      <a:defRPr lang="pl-PL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7" autoAdjust="0"/>
    <p:restoredTop sz="86387" autoAdjust="0"/>
  </p:normalViewPr>
  <p:slideViewPr>
    <p:cSldViewPr snapToGrid="0">
      <p:cViewPr varScale="1">
        <p:scale>
          <a:sx n="73" d="100"/>
          <a:sy n="73" d="100"/>
        </p:scale>
        <p:origin x="173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1165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28B034-D4B2-4366-85E1-12F8A7654314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8FA284DD-1AE1-4FAF-8A18-ACEC43D0D9C0}">
      <dgm:prSet phldrT="[Tekst]"/>
      <dgm:spPr/>
      <dgm:t>
        <a:bodyPr/>
        <a:lstStyle/>
        <a:p>
          <a:r>
            <a:rPr lang="pl-PL" dirty="0"/>
            <a:t>Corpus &amp; CL</a:t>
          </a:r>
        </a:p>
      </dgm:t>
    </dgm:pt>
    <dgm:pt modelId="{AE035826-E3FD-46CA-AE3F-0B7E368BF598}" type="parTrans" cxnId="{724479FF-3D85-4C6A-B9B5-50E20BB482E2}">
      <dgm:prSet/>
      <dgm:spPr/>
      <dgm:t>
        <a:bodyPr/>
        <a:lstStyle/>
        <a:p>
          <a:endParaRPr lang="pl-PL"/>
        </a:p>
      </dgm:t>
    </dgm:pt>
    <dgm:pt modelId="{CA044BEA-D132-4F31-9171-45CEE0D95C30}" type="sibTrans" cxnId="{724479FF-3D85-4C6A-B9B5-50E20BB482E2}">
      <dgm:prSet/>
      <dgm:spPr/>
      <dgm:t>
        <a:bodyPr/>
        <a:lstStyle/>
        <a:p>
          <a:endParaRPr lang="pl-PL"/>
        </a:p>
      </dgm:t>
    </dgm:pt>
    <dgm:pt modelId="{B34FA099-3E36-4ACA-A530-0D88DDB50E92}">
      <dgm:prSet phldrT="[Tekst]"/>
      <dgm:spPr/>
      <dgm:t>
        <a:bodyPr/>
        <a:lstStyle/>
        <a:p>
          <a:r>
            <a:rPr lang="pl-PL" dirty="0" err="1"/>
            <a:t>Lexicographic</a:t>
          </a:r>
          <a:r>
            <a:rPr lang="pl-PL" dirty="0"/>
            <a:t> </a:t>
          </a:r>
          <a:r>
            <a:rPr lang="pl-PL" dirty="0" err="1"/>
            <a:t>tool</a:t>
          </a:r>
          <a:r>
            <a:rPr lang="pl-PL" dirty="0"/>
            <a:t> </a:t>
          </a:r>
          <a:r>
            <a:rPr lang="en-GB" dirty="0"/>
            <a:t>in judicial practice to determine ordinary meaning</a:t>
          </a:r>
          <a:endParaRPr lang="pl-PL" dirty="0"/>
        </a:p>
      </dgm:t>
    </dgm:pt>
    <dgm:pt modelId="{A3E01695-A675-492F-8DB1-0468E6D5496D}" type="parTrans" cxnId="{F1B7A4A0-8615-478B-85F8-C5F21E29B3A4}">
      <dgm:prSet/>
      <dgm:spPr/>
      <dgm:t>
        <a:bodyPr/>
        <a:lstStyle/>
        <a:p>
          <a:endParaRPr lang="pl-PL"/>
        </a:p>
      </dgm:t>
    </dgm:pt>
    <dgm:pt modelId="{25F91479-C142-4FCB-8625-F75EAA5E6435}" type="sibTrans" cxnId="{F1B7A4A0-8615-478B-85F8-C5F21E29B3A4}">
      <dgm:prSet/>
      <dgm:spPr/>
      <dgm:t>
        <a:bodyPr/>
        <a:lstStyle/>
        <a:p>
          <a:endParaRPr lang="pl-PL"/>
        </a:p>
      </dgm:t>
    </dgm:pt>
    <dgm:pt modelId="{83AB0329-FDE2-45CD-A5E7-0830C05D600A}">
      <dgm:prSet phldrT="[Tekst]"/>
      <dgm:spPr/>
      <dgm:t>
        <a:bodyPr/>
        <a:lstStyle/>
        <a:p>
          <a:r>
            <a:rPr lang="pl-PL" dirty="0" err="1"/>
            <a:t>Research</a:t>
          </a:r>
          <a:r>
            <a:rPr lang="pl-PL" dirty="0"/>
            <a:t> </a:t>
          </a:r>
          <a:r>
            <a:rPr lang="pl-PL" dirty="0" err="1"/>
            <a:t>tool</a:t>
          </a:r>
          <a:r>
            <a:rPr lang="pl-PL" dirty="0"/>
            <a:t> to </a:t>
          </a:r>
          <a:r>
            <a:rPr lang="pl-PL" dirty="0" err="1"/>
            <a:t>study</a:t>
          </a:r>
          <a:r>
            <a:rPr lang="pl-PL" dirty="0"/>
            <a:t> law and </a:t>
          </a:r>
          <a:r>
            <a:rPr lang="pl-PL" dirty="0" err="1"/>
            <a:t>legal</a:t>
          </a:r>
          <a:r>
            <a:rPr lang="pl-PL" dirty="0"/>
            <a:t> </a:t>
          </a:r>
          <a:r>
            <a:rPr lang="pl-PL"/>
            <a:t>language</a:t>
          </a:r>
          <a:endParaRPr lang="pl-PL" dirty="0"/>
        </a:p>
      </dgm:t>
    </dgm:pt>
    <dgm:pt modelId="{A8191054-ED7F-4BBB-B25D-85889553FB28}" type="parTrans" cxnId="{C29A9FE1-16BB-49FB-9117-1A363D9AEA1E}">
      <dgm:prSet/>
      <dgm:spPr/>
      <dgm:t>
        <a:bodyPr/>
        <a:lstStyle/>
        <a:p>
          <a:endParaRPr lang="pl-PL"/>
        </a:p>
      </dgm:t>
    </dgm:pt>
    <dgm:pt modelId="{B6D1DE3F-A946-45D3-910B-07ADDF93BA2B}" type="sibTrans" cxnId="{C29A9FE1-16BB-49FB-9117-1A363D9AEA1E}">
      <dgm:prSet/>
      <dgm:spPr/>
      <dgm:t>
        <a:bodyPr/>
        <a:lstStyle/>
        <a:p>
          <a:endParaRPr lang="pl-PL"/>
        </a:p>
      </dgm:t>
    </dgm:pt>
    <dgm:pt modelId="{CAF88C7E-ADF1-44B0-9195-833D3D25A338}" type="pres">
      <dgm:prSet presAssocID="{4628B034-D4B2-4366-85E1-12F8A765431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FD7B743-B8B0-4696-A807-1B05D51EB573}" type="pres">
      <dgm:prSet presAssocID="{8FA284DD-1AE1-4FAF-8A18-ACEC43D0D9C0}" presName="hierRoot1" presStyleCnt="0">
        <dgm:presLayoutVars>
          <dgm:hierBranch val="init"/>
        </dgm:presLayoutVars>
      </dgm:prSet>
      <dgm:spPr/>
    </dgm:pt>
    <dgm:pt modelId="{981B2A6E-6EAD-4B46-87BE-70B2EE887E81}" type="pres">
      <dgm:prSet presAssocID="{8FA284DD-1AE1-4FAF-8A18-ACEC43D0D9C0}" presName="rootComposite1" presStyleCnt="0"/>
      <dgm:spPr/>
    </dgm:pt>
    <dgm:pt modelId="{01394159-2868-4EAE-BBDF-09F3F40A0C99}" type="pres">
      <dgm:prSet presAssocID="{8FA284DD-1AE1-4FAF-8A18-ACEC43D0D9C0}" presName="rootText1" presStyleLbl="node0" presStyleIdx="0" presStyleCnt="1" custScaleY="57574" custLinFactNeighborY="1735">
        <dgm:presLayoutVars>
          <dgm:chPref val="3"/>
        </dgm:presLayoutVars>
      </dgm:prSet>
      <dgm:spPr/>
    </dgm:pt>
    <dgm:pt modelId="{3A7052BF-A539-4DA1-A044-F1CA35CF006B}" type="pres">
      <dgm:prSet presAssocID="{8FA284DD-1AE1-4FAF-8A18-ACEC43D0D9C0}" presName="rootConnector1" presStyleLbl="node1" presStyleIdx="0" presStyleCnt="0"/>
      <dgm:spPr/>
    </dgm:pt>
    <dgm:pt modelId="{C36FE651-575A-4980-9289-CF8DB6B72670}" type="pres">
      <dgm:prSet presAssocID="{8FA284DD-1AE1-4FAF-8A18-ACEC43D0D9C0}" presName="hierChild2" presStyleCnt="0"/>
      <dgm:spPr/>
    </dgm:pt>
    <dgm:pt modelId="{4A8750BE-0D6F-4B66-9E18-642AAA445405}" type="pres">
      <dgm:prSet presAssocID="{A3E01695-A675-492F-8DB1-0468E6D5496D}" presName="Name37" presStyleLbl="parChTrans1D2" presStyleIdx="0" presStyleCnt="2"/>
      <dgm:spPr/>
    </dgm:pt>
    <dgm:pt modelId="{97FDA233-5E69-4797-B88B-47D7C32D72B9}" type="pres">
      <dgm:prSet presAssocID="{B34FA099-3E36-4ACA-A530-0D88DDB50E92}" presName="hierRoot2" presStyleCnt="0">
        <dgm:presLayoutVars>
          <dgm:hierBranch val="init"/>
        </dgm:presLayoutVars>
      </dgm:prSet>
      <dgm:spPr/>
    </dgm:pt>
    <dgm:pt modelId="{36CB2E13-2653-4A92-8533-F6F6ADED9040}" type="pres">
      <dgm:prSet presAssocID="{B34FA099-3E36-4ACA-A530-0D88DDB50E92}" presName="rootComposite" presStyleCnt="0"/>
      <dgm:spPr/>
    </dgm:pt>
    <dgm:pt modelId="{730715CE-5B98-417D-9246-B29ECFE01784}" type="pres">
      <dgm:prSet presAssocID="{B34FA099-3E36-4ACA-A530-0D88DDB50E92}" presName="rootText" presStyleLbl="node2" presStyleIdx="0" presStyleCnt="2">
        <dgm:presLayoutVars>
          <dgm:chPref val="3"/>
        </dgm:presLayoutVars>
      </dgm:prSet>
      <dgm:spPr/>
    </dgm:pt>
    <dgm:pt modelId="{31325BE7-9FA0-4215-B654-48535F4CBAE2}" type="pres">
      <dgm:prSet presAssocID="{B34FA099-3E36-4ACA-A530-0D88DDB50E92}" presName="rootConnector" presStyleLbl="node2" presStyleIdx="0" presStyleCnt="2"/>
      <dgm:spPr/>
    </dgm:pt>
    <dgm:pt modelId="{9880DBEB-344E-4E06-B80A-ACAC11C809B0}" type="pres">
      <dgm:prSet presAssocID="{B34FA099-3E36-4ACA-A530-0D88DDB50E92}" presName="hierChild4" presStyleCnt="0"/>
      <dgm:spPr/>
    </dgm:pt>
    <dgm:pt modelId="{A273E608-5F0F-4754-B262-16F2F0CB9071}" type="pres">
      <dgm:prSet presAssocID="{B34FA099-3E36-4ACA-A530-0D88DDB50E92}" presName="hierChild5" presStyleCnt="0"/>
      <dgm:spPr/>
    </dgm:pt>
    <dgm:pt modelId="{6D125544-B19A-4C4B-B524-BFB289578978}" type="pres">
      <dgm:prSet presAssocID="{A8191054-ED7F-4BBB-B25D-85889553FB28}" presName="Name37" presStyleLbl="parChTrans1D2" presStyleIdx="1" presStyleCnt="2"/>
      <dgm:spPr/>
    </dgm:pt>
    <dgm:pt modelId="{D0BE6FF0-F1EF-466E-9473-F56426CF34AC}" type="pres">
      <dgm:prSet presAssocID="{83AB0329-FDE2-45CD-A5E7-0830C05D600A}" presName="hierRoot2" presStyleCnt="0">
        <dgm:presLayoutVars>
          <dgm:hierBranch val="init"/>
        </dgm:presLayoutVars>
      </dgm:prSet>
      <dgm:spPr/>
    </dgm:pt>
    <dgm:pt modelId="{195DFAD9-A68B-495A-979F-D1AF4D7BEFDF}" type="pres">
      <dgm:prSet presAssocID="{83AB0329-FDE2-45CD-A5E7-0830C05D600A}" presName="rootComposite" presStyleCnt="0"/>
      <dgm:spPr/>
    </dgm:pt>
    <dgm:pt modelId="{EBD2BFE3-0C20-40BA-A246-BC5A46A63686}" type="pres">
      <dgm:prSet presAssocID="{83AB0329-FDE2-45CD-A5E7-0830C05D600A}" presName="rootText" presStyleLbl="node2" presStyleIdx="1" presStyleCnt="2">
        <dgm:presLayoutVars>
          <dgm:chPref val="3"/>
        </dgm:presLayoutVars>
      </dgm:prSet>
      <dgm:spPr/>
    </dgm:pt>
    <dgm:pt modelId="{3F6E27C2-39DD-409E-8B6C-31535B626C90}" type="pres">
      <dgm:prSet presAssocID="{83AB0329-FDE2-45CD-A5E7-0830C05D600A}" presName="rootConnector" presStyleLbl="node2" presStyleIdx="1" presStyleCnt="2"/>
      <dgm:spPr/>
    </dgm:pt>
    <dgm:pt modelId="{92552DD9-203E-4609-ADA0-44C49416BC90}" type="pres">
      <dgm:prSet presAssocID="{83AB0329-FDE2-45CD-A5E7-0830C05D600A}" presName="hierChild4" presStyleCnt="0"/>
      <dgm:spPr/>
    </dgm:pt>
    <dgm:pt modelId="{A116CFE9-8727-406D-A788-D8528361A9AD}" type="pres">
      <dgm:prSet presAssocID="{83AB0329-FDE2-45CD-A5E7-0830C05D600A}" presName="hierChild5" presStyleCnt="0"/>
      <dgm:spPr/>
    </dgm:pt>
    <dgm:pt modelId="{81F7784E-17A9-4C84-821E-192515EC831F}" type="pres">
      <dgm:prSet presAssocID="{8FA284DD-1AE1-4FAF-8A18-ACEC43D0D9C0}" presName="hierChild3" presStyleCnt="0"/>
      <dgm:spPr/>
    </dgm:pt>
  </dgm:ptLst>
  <dgm:cxnLst>
    <dgm:cxn modelId="{0F3ED516-5919-4482-B968-F8DF7AA2BD17}" type="presOf" srcId="{A8191054-ED7F-4BBB-B25D-85889553FB28}" destId="{6D125544-B19A-4C4B-B524-BFB289578978}" srcOrd="0" destOrd="0" presId="urn:microsoft.com/office/officeart/2005/8/layout/orgChart1"/>
    <dgm:cxn modelId="{6B4EFE1B-271D-4C5F-B2B7-E201FF70835F}" type="presOf" srcId="{4628B034-D4B2-4366-85E1-12F8A7654314}" destId="{CAF88C7E-ADF1-44B0-9195-833D3D25A338}" srcOrd="0" destOrd="0" presId="urn:microsoft.com/office/officeart/2005/8/layout/orgChart1"/>
    <dgm:cxn modelId="{0D782729-4B28-45BD-92B5-1F3B1ABD1483}" type="presOf" srcId="{8FA284DD-1AE1-4FAF-8A18-ACEC43D0D9C0}" destId="{01394159-2868-4EAE-BBDF-09F3F40A0C99}" srcOrd="0" destOrd="0" presId="urn:microsoft.com/office/officeart/2005/8/layout/orgChart1"/>
    <dgm:cxn modelId="{8200DE3C-57C4-4292-9AF1-78A7812C23CA}" type="presOf" srcId="{A3E01695-A675-492F-8DB1-0468E6D5496D}" destId="{4A8750BE-0D6F-4B66-9E18-642AAA445405}" srcOrd="0" destOrd="0" presId="urn:microsoft.com/office/officeart/2005/8/layout/orgChart1"/>
    <dgm:cxn modelId="{6830E749-A306-4CC5-8727-911ED842A19F}" type="presOf" srcId="{8FA284DD-1AE1-4FAF-8A18-ACEC43D0D9C0}" destId="{3A7052BF-A539-4DA1-A044-F1CA35CF006B}" srcOrd="1" destOrd="0" presId="urn:microsoft.com/office/officeart/2005/8/layout/orgChart1"/>
    <dgm:cxn modelId="{45A30095-20BD-4BDB-A2A6-3C3A5C66ECF0}" type="presOf" srcId="{B34FA099-3E36-4ACA-A530-0D88DDB50E92}" destId="{31325BE7-9FA0-4215-B654-48535F4CBAE2}" srcOrd="1" destOrd="0" presId="urn:microsoft.com/office/officeart/2005/8/layout/orgChart1"/>
    <dgm:cxn modelId="{F1B7A4A0-8615-478B-85F8-C5F21E29B3A4}" srcId="{8FA284DD-1AE1-4FAF-8A18-ACEC43D0D9C0}" destId="{B34FA099-3E36-4ACA-A530-0D88DDB50E92}" srcOrd="0" destOrd="0" parTransId="{A3E01695-A675-492F-8DB1-0468E6D5496D}" sibTransId="{25F91479-C142-4FCB-8625-F75EAA5E6435}"/>
    <dgm:cxn modelId="{95A015D6-00D9-4D29-8B1F-007E957C71BF}" type="presOf" srcId="{83AB0329-FDE2-45CD-A5E7-0830C05D600A}" destId="{3F6E27C2-39DD-409E-8B6C-31535B626C90}" srcOrd="1" destOrd="0" presId="urn:microsoft.com/office/officeart/2005/8/layout/orgChart1"/>
    <dgm:cxn modelId="{C29A9FE1-16BB-49FB-9117-1A363D9AEA1E}" srcId="{8FA284DD-1AE1-4FAF-8A18-ACEC43D0D9C0}" destId="{83AB0329-FDE2-45CD-A5E7-0830C05D600A}" srcOrd="1" destOrd="0" parTransId="{A8191054-ED7F-4BBB-B25D-85889553FB28}" sibTransId="{B6D1DE3F-A946-45D3-910B-07ADDF93BA2B}"/>
    <dgm:cxn modelId="{C533F3E6-C171-4FEA-95A5-DF7EEBA42F66}" type="presOf" srcId="{83AB0329-FDE2-45CD-A5E7-0830C05D600A}" destId="{EBD2BFE3-0C20-40BA-A246-BC5A46A63686}" srcOrd="0" destOrd="0" presId="urn:microsoft.com/office/officeart/2005/8/layout/orgChart1"/>
    <dgm:cxn modelId="{40B342F0-B901-4BA3-A6F0-1E7AD483C31B}" type="presOf" srcId="{B34FA099-3E36-4ACA-A530-0D88DDB50E92}" destId="{730715CE-5B98-417D-9246-B29ECFE01784}" srcOrd="0" destOrd="0" presId="urn:microsoft.com/office/officeart/2005/8/layout/orgChart1"/>
    <dgm:cxn modelId="{724479FF-3D85-4C6A-B9B5-50E20BB482E2}" srcId="{4628B034-D4B2-4366-85E1-12F8A7654314}" destId="{8FA284DD-1AE1-4FAF-8A18-ACEC43D0D9C0}" srcOrd="0" destOrd="0" parTransId="{AE035826-E3FD-46CA-AE3F-0B7E368BF598}" sibTransId="{CA044BEA-D132-4F31-9171-45CEE0D95C30}"/>
    <dgm:cxn modelId="{2501BCD8-B02A-46C7-AC07-DE6F72B1929A}" type="presParOf" srcId="{CAF88C7E-ADF1-44B0-9195-833D3D25A338}" destId="{0FD7B743-B8B0-4696-A807-1B05D51EB573}" srcOrd="0" destOrd="0" presId="urn:microsoft.com/office/officeart/2005/8/layout/orgChart1"/>
    <dgm:cxn modelId="{E8CA3A0F-7455-4C1C-A901-CE02BC5B652E}" type="presParOf" srcId="{0FD7B743-B8B0-4696-A807-1B05D51EB573}" destId="{981B2A6E-6EAD-4B46-87BE-70B2EE887E81}" srcOrd="0" destOrd="0" presId="urn:microsoft.com/office/officeart/2005/8/layout/orgChart1"/>
    <dgm:cxn modelId="{1DEEDF84-28C4-46AD-B991-19214012B058}" type="presParOf" srcId="{981B2A6E-6EAD-4B46-87BE-70B2EE887E81}" destId="{01394159-2868-4EAE-BBDF-09F3F40A0C99}" srcOrd="0" destOrd="0" presId="urn:microsoft.com/office/officeart/2005/8/layout/orgChart1"/>
    <dgm:cxn modelId="{D1F6B043-93AD-474B-BA21-627B8BF5B2DE}" type="presParOf" srcId="{981B2A6E-6EAD-4B46-87BE-70B2EE887E81}" destId="{3A7052BF-A539-4DA1-A044-F1CA35CF006B}" srcOrd="1" destOrd="0" presId="urn:microsoft.com/office/officeart/2005/8/layout/orgChart1"/>
    <dgm:cxn modelId="{2336EE75-7D85-4B6E-822A-0A06FFE9ECDB}" type="presParOf" srcId="{0FD7B743-B8B0-4696-A807-1B05D51EB573}" destId="{C36FE651-575A-4980-9289-CF8DB6B72670}" srcOrd="1" destOrd="0" presId="urn:microsoft.com/office/officeart/2005/8/layout/orgChart1"/>
    <dgm:cxn modelId="{C1184151-93F9-43D6-A103-87B0C1911AD1}" type="presParOf" srcId="{C36FE651-575A-4980-9289-CF8DB6B72670}" destId="{4A8750BE-0D6F-4B66-9E18-642AAA445405}" srcOrd="0" destOrd="0" presId="urn:microsoft.com/office/officeart/2005/8/layout/orgChart1"/>
    <dgm:cxn modelId="{B6869FB3-0EA7-455A-B90F-614B2585DD1E}" type="presParOf" srcId="{C36FE651-575A-4980-9289-CF8DB6B72670}" destId="{97FDA233-5E69-4797-B88B-47D7C32D72B9}" srcOrd="1" destOrd="0" presId="urn:microsoft.com/office/officeart/2005/8/layout/orgChart1"/>
    <dgm:cxn modelId="{A8A7BEFC-C73A-4C5A-B675-ADD47380FFF2}" type="presParOf" srcId="{97FDA233-5E69-4797-B88B-47D7C32D72B9}" destId="{36CB2E13-2653-4A92-8533-F6F6ADED9040}" srcOrd="0" destOrd="0" presId="urn:microsoft.com/office/officeart/2005/8/layout/orgChart1"/>
    <dgm:cxn modelId="{D72DDFE6-55D0-4509-827C-7258F3B8FF33}" type="presParOf" srcId="{36CB2E13-2653-4A92-8533-F6F6ADED9040}" destId="{730715CE-5B98-417D-9246-B29ECFE01784}" srcOrd="0" destOrd="0" presId="urn:microsoft.com/office/officeart/2005/8/layout/orgChart1"/>
    <dgm:cxn modelId="{5E7338EA-6580-43DE-862A-82B03CFC91AC}" type="presParOf" srcId="{36CB2E13-2653-4A92-8533-F6F6ADED9040}" destId="{31325BE7-9FA0-4215-B654-48535F4CBAE2}" srcOrd="1" destOrd="0" presId="urn:microsoft.com/office/officeart/2005/8/layout/orgChart1"/>
    <dgm:cxn modelId="{1F5F50D4-3592-419C-BABF-228CFAEEFE23}" type="presParOf" srcId="{97FDA233-5E69-4797-B88B-47D7C32D72B9}" destId="{9880DBEB-344E-4E06-B80A-ACAC11C809B0}" srcOrd="1" destOrd="0" presId="urn:microsoft.com/office/officeart/2005/8/layout/orgChart1"/>
    <dgm:cxn modelId="{9ED8ED7C-DB70-43B2-AF6F-70F4B51FF160}" type="presParOf" srcId="{97FDA233-5E69-4797-B88B-47D7C32D72B9}" destId="{A273E608-5F0F-4754-B262-16F2F0CB9071}" srcOrd="2" destOrd="0" presId="urn:microsoft.com/office/officeart/2005/8/layout/orgChart1"/>
    <dgm:cxn modelId="{E684070F-A820-4BFB-913F-79EE326FF72C}" type="presParOf" srcId="{C36FE651-575A-4980-9289-CF8DB6B72670}" destId="{6D125544-B19A-4C4B-B524-BFB289578978}" srcOrd="2" destOrd="0" presId="urn:microsoft.com/office/officeart/2005/8/layout/orgChart1"/>
    <dgm:cxn modelId="{C47CD6D0-EFF7-44D2-A7A4-487E9300278D}" type="presParOf" srcId="{C36FE651-575A-4980-9289-CF8DB6B72670}" destId="{D0BE6FF0-F1EF-466E-9473-F56426CF34AC}" srcOrd="3" destOrd="0" presId="urn:microsoft.com/office/officeart/2005/8/layout/orgChart1"/>
    <dgm:cxn modelId="{B560F1F6-EAFA-4028-9F4E-8793E7579796}" type="presParOf" srcId="{D0BE6FF0-F1EF-466E-9473-F56426CF34AC}" destId="{195DFAD9-A68B-495A-979F-D1AF4D7BEFDF}" srcOrd="0" destOrd="0" presId="urn:microsoft.com/office/officeart/2005/8/layout/orgChart1"/>
    <dgm:cxn modelId="{CCBA8B8B-A5E4-43DB-8BE9-AA5F42B7E52F}" type="presParOf" srcId="{195DFAD9-A68B-495A-979F-D1AF4D7BEFDF}" destId="{EBD2BFE3-0C20-40BA-A246-BC5A46A63686}" srcOrd="0" destOrd="0" presId="urn:microsoft.com/office/officeart/2005/8/layout/orgChart1"/>
    <dgm:cxn modelId="{174B1E9E-4313-4BE0-B7DD-C204453F3389}" type="presParOf" srcId="{195DFAD9-A68B-495A-979F-D1AF4D7BEFDF}" destId="{3F6E27C2-39DD-409E-8B6C-31535B626C90}" srcOrd="1" destOrd="0" presId="urn:microsoft.com/office/officeart/2005/8/layout/orgChart1"/>
    <dgm:cxn modelId="{F6572F93-4E96-4079-909F-4381057FBE48}" type="presParOf" srcId="{D0BE6FF0-F1EF-466E-9473-F56426CF34AC}" destId="{92552DD9-203E-4609-ADA0-44C49416BC90}" srcOrd="1" destOrd="0" presId="urn:microsoft.com/office/officeart/2005/8/layout/orgChart1"/>
    <dgm:cxn modelId="{7989FAAB-3DEA-4C63-B200-B74F5DE3B4B9}" type="presParOf" srcId="{D0BE6FF0-F1EF-466E-9473-F56426CF34AC}" destId="{A116CFE9-8727-406D-A788-D8528361A9AD}" srcOrd="2" destOrd="0" presId="urn:microsoft.com/office/officeart/2005/8/layout/orgChart1"/>
    <dgm:cxn modelId="{089BFD24-26CB-4543-93A2-CF86F9B6AB78}" type="presParOf" srcId="{0FD7B743-B8B0-4696-A807-1B05D51EB573}" destId="{81F7784E-17A9-4C84-821E-192515EC831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125544-B19A-4C4B-B524-BFB289578978}">
      <dsp:nvSpPr>
        <dsp:cNvPr id="0" name=""/>
        <dsp:cNvSpPr/>
      </dsp:nvSpPr>
      <dsp:spPr>
        <a:xfrm>
          <a:off x="4064000" y="1965336"/>
          <a:ext cx="2224013" cy="740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4095"/>
              </a:lnTo>
              <a:lnTo>
                <a:pt x="2224013" y="354095"/>
              </a:lnTo>
              <a:lnTo>
                <a:pt x="2224013" y="74008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8750BE-0D6F-4B66-9E18-642AAA445405}">
      <dsp:nvSpPr>
        <dsp:cNvPr id="0" name=""/>
        <dsp:cNvSpPr/>
      </dsp:nvSpPr>
      <dsp:spPr>
        <a:xfrm>
          <a:off x="1839986" y="1965336"/>
          <a:ext cx="2224013" cy="740081"/>
        </a:xfrm>
        <a:custGeom>
          <a:avLst/>
          <a:gdLst/>
          <a:ahLst/>
          <a:cxnLst/>
          <a:rect l="0" t="0" r="0" b="0"/>
          <a:pathLst>
            <a:path>
              <a:moveTo>
                <a:pt x="2224013" y="0"/>
              </a:moveTo>
              <a:lnTo>
                <a:pt x="2224013" y="354095"/>
              </a:lnTo>
              <a:lnTo>
                <a:pt x="0" y="354095"/>
              </a:lnTo>
              <a:lnTo>
                <a:pt x="0" y="74008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394159-2868-4EAE-BBDF-09F3F40A0C99}">
      <dsp:nvSpPr>
        <dsp:cNvPr id="0" name=""/>
        <dsp:cNvSpPr/>
      </dsp:nvSpPr>
      <dsp:spPr>
        <a:xfrm>
          <a:off x="2225972" y="907110"/>
          <a:ext cx="3676054" cy="10582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200" kern="1200" dirty="0"/>
            <a:t>Corpus &amp; CL</a:t>
          </a:r>
        </a:p>
      </dsp:txBody>
      <dsp:txXfrm>
        <a:off x="2225972" y="907110"/>
        <a:ext cx="3676054" cy="1058225"/>
      </dsp:txXfrm>
    </dsp:sp>
    <dsp:sp modelId="{730715CE-5B98-417D-9246-B29ECFE01784}">
      <dsp:nvSpPr>
        <dsp:cNvPr id="0" name=""/>
        <dsp:cNvSpPr/>
      </dsp:nvSpPr>
      <dsp:spPr>
        <a:xfrm>
          <a:off x="1959" y="2705418"/>
          <a:ext cx="3676054" cy="1838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200" kern="1200" dirty="0" err="1"/>
            <a:t>Lexicographic</a:t>
          </a:r>
          <a:r>
            <a:rPr lang="pl-PL" sz="3200" kern="1200" dirty="0"/>
            <a:t> </a:t>
          </a:r>
          <a:r>
            <a:rPr lang="pl-PL" sz="3200" kern="1200" dirty="0" err="1"/>
            <a:t>tool</a:t>
          </a:r>
          <a:r>
            <a:rPr lang="pl-PL" sz="3200" kern="1200" dirty="0"/>
            <a:t> </a:t>
          </a:r>
          <a:r>
            <a:rPr lang="en-GB" sz="3200" kern="1200" dirty="0"/>
            <a:t>in judicial practice to determine ordinary meaning</a:t>
          </a:r>
          <a:endParaRPr lang="pl-PL" sz="3200" kern="1200" dirty="0"/>
        </a:p>
      </dsp:txBody>
      <dsp:txXfrm>
        <a:off x="1959" y="2705418"/>
        <a:ext cx="3676054" cy="1838027"/>
      </dsp:txXfrm>
    </dsp:sp>
    <dsp:sp modelId="{EBD2BFE3-0C20-40BA-A246-BC5A46A63686}">
      <dsp:nvSpPr>
        <dsp:cNvPr id="0" name=""/>
        <dsp:cNvSpPr/>
      </dsp:nvSpPr>
      <dsp:spPr>
        <a:xfrm>
          <a:off x="4449985" y="2705418"/>
          <a:ext cx="3676054" cy="1838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200" kern="1200" dirty="0" err="1"/>
            <a:t>Research</a:t>
          </a:r>
          <a:r>
            <a:rPr lang="pl-PL" sz="3200" kern="1200" dirty="0"/>
            <a:t> </a:t>
          </a:r>
          <a:r>
            <a:rPr lang="pl-PL" sz="3200" kern="1200" dirty="0" err="1"/>
            <a:t>tool</a:t>
          </a:r>
          <a:r>
            <a:rPr lang="pl-PL" sz="3200" kern="1200" dirty="0"/>
            <a:t> to </a:t>
          </a:r>
          <a:r>
            <a:rPr lang="pl-PL" sz="3200" kern="1200" dirty="0" err="1"/>
            <a:t>study</a:t>
          </a:r>
          <a:r>
            <a:rPr lang="pl-PL" sz="3200" kern="1200" dirty="0"/>
            <a:t> law and </a:t>
          </a:r>
          <a:r>
            <a:rPr lang="pl-PL" sz="3200" kern="1200" dirty="0" err="1"/>
            <a:t>legal</a:t>
          </a:r>
          <a:r>
            <a:rPr lang="pl-PL" sz="3200" kern="1200" dirty="0"/>
            <a:t> </a:t>
          </a:r>
          <a:r>
            <a:rPr lang="pl-PL" sz="3200" kern="1200"/>
            <a:t>language</a:t>
          </a:r>
          <a:endParaRPr lang="pl-PL" sz="3200" kern="1200" dirty="0"/>
        </a:p>
      </dsp:txBody>
      <dsp:txXfrm>
        <a:off x="4449985" y="2705418"/>
        <a:ext cx="3676054" cy="18380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DDCA8C8C-CC23-4325-92DE-BF462EB100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45EEAD5-8A9F-4617-9D03-A7366495958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CD7E7F33-6073-4581-9FF7-A9E2245520A1}" type="datetimeFigureOut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4" name="Symbol zastępczy obrazu slajdu 3">
            <a:extLst>
              <a:ext uri="{FF2B5EF4-FFF2-40B4-BE49-F238E27FC236}">
                <a16:creationId xmlns:a16="http://schemas.microsoft.com/office/drawing/2014/main" id="{B56F767D-64B8-4513-A92B-B87C6317A6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l-PL" noProof="0"/>
          </a:p>
        </p:txBody>
      </p:sp>
      <p:sp>
        <p:nvSpPr>
          <p:cNvPr id="5" name="Symbol zastępczy notatek 4">
            <a:extLst>
              <a:ext uri="{FF2B5EF4-FFF2-40B4-BE49-F238E27FC236}">
                <a16:creationId xmlns:a16="http://schemas.microsoft.com/office/drawing/2014/main" id="{AFBA177A-BF03-4839-ABCD-D931A89A2C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6EE5161B-B417-4EB2-A829-9FE0B79A50F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3CA7FA8D-2BE5-4ADC-9E66-AC8EF837B9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AAA412D-5155-40C2-AEF0-1824B5255F87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6388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0480204D-FC0E-476A-B3CD-5133EC9C17FD}" type="slidenum">
              <a:rPr lang="pl-PL" altLang="en-US" smtClean="0"/>
              <a:pPr/>
              <a:t>3</a:t>
            </a:fld>
            <a:endParaRPr lang="pl-PL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l-PL" altLang="pl-PL"/>
          </a:p>
        </p:txBody>
      </p:sp>
      <p:sp>
        <p:nvSpPr>
          <p:cNvPr id="48132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C3A02305-686E-43CE-AD75-2353532CAC00}" type="slidenum">
              <a:rPr lang="pl-PL" altLang="pl-PL" smtClean="0"/>
              <a:pPr/>
              <a:t>25</a:t>
            </a:fld>
            <a:endParaRPr lang="pl-PL" altLang="pl-PL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52228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937658AD-C323-43EA-9AAA-8D4546AB0A32}" type="slidenum">
              <a:rPr lang="pl-PL" altLang="en-US" smtClean="0"/>
              <a:pPr/>
              <a:t>28</a:t>
            </a:fld>
            <a:endParaRPr lang="pl-PL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54276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2F71FF64-19C2-4F22-824B-85D1DA22426A}" type="slidenum">
              <a:rPr lang="pl-PL" altLang="en-US" smtClean="0"/>
              <a:pPr/>
              <a:t>29</a:t>
            </a:fld>
            <a:endParaRPr lang="pl-PL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AAA412D-5155-40C2-AEF0-1824B5255F87}" type="slidenum">
              <a:rPr lang="pl-PL" altLang="pl-PL" smtClean="0"/>
              <a:pPr>
                <a:defRPr/>
              </a:pPr>
              <a:t>30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592838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8436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D8BFD802-E737-4A95-B5D1-CB21AEAE2E81}" type="slidenum">
              <a:rPr lang="pl-PL" altLang="en-US" smtClean="0"/>
              <a:pPr/>
              <a:t>4</a:t>
            </a:fld>
            <a:endParaRPr lang="pl-PL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438150" indent="-319088" eaLnBrk="1" hangingPunct="1">
              <a:spcBef>
                <a:spcPct val="0"/>
              </a:spcBef>
              <a:buFont typeface="Wingdings 2" panose="05020102010507070707" pitchFamily="18" charset="2"/>
              <a:buChar char=""/>
            </a:pPr>
            <a:r>
              <a:rPr lang="en-US" altLang="en-US" dirty="0"/>
              <a:t>The term </a:t>
            </a:r>
            <a:r>
              <a:rPr lang="en-US" altLang="en-US" i="1" dirty="0"/>
              <a:t>corpus linguistics</a:t>
            </a:r>
            <a:r>
              <a:rPr lang="en-US" altLang="en-US" dirty="0"/>
              <a:t> used first in the </a:t>
            </a:r>
            <a:r>
              <a:rPr lang="en-US" altLang="en-US" b="1" dirty="0"/>
              <a:t>1980s</a:t>
            </a:r>
            <a:r>
              <a:rPr lang="en-US" altLang="en-US" dirty="0"/>
              <a:t> (</a:t>
            </a:r>
            <a:r>
              <a:rPr lang="pl-PL" altLang="en-US" dirty="0"/>
              <a:t>G. </a:t>
            </a:r>
            <a:r>
              <a:rPr lang="en-US" altLang="en-US" dirty="0"/>
              <a:t>Leech)</a:t>
            </a:r>
          </a:p>
          <a:p>
            <a:pPr marL="438150" indent="-319088" eaLnBrk="1" hangingPunct="1">
              <a:spcBef>
                <a:spcPct val="0"/>
              </a:spcBef>
              <a:buFont typeface="Wingdings 2" panose="05020102010507070707" pitchFamily="18" charset="2"/>
              <a:buChar char=""/>
            </a:pPr>
            <a:r>
              <a:rPr lang="en-US" altLang="en-US" u="sng" dirty="0"/>
              <a:t>Language corpora BC</a:t>
            </a:r>
            <a:r>
              <a:rPr lang="en-US" altLang="en-US" dirty="0"/>
              <a:t>: </a:t>
            </a:r>
            <a:r>
              <a:rPr lang="pl-PL" altLang="en-US" dirty="0" err="1"/>
              <a:t>shoe-box</a:t>
            </a:r>
            <a:r>
              <a:rPr lang="pl-PL" altLang="en-US" dirty="0"/>
              <a:t> </a:t>
            </a:r>
            <a:r>
              <a:rPr lang="pl-PL" altLang="en-US" dirty="0" err="1"/>
              <a:t>corpora</a:t>
            </a:r>
            <a:r>
              <a:rPr lang="pl-PL" altLang="en-US" dirty="0"/>
              <a:t>; </a:t>
            </a:r>
            <a:r>
              <a:rPr lang="en-US" altLang="en-US" dirty="0"/>
              <a:t>methodology used before computers in the pre-</a:t>
            </a:r>
            <a:r>
              <a:rPr lang="en-US" altLang="en-US" dirty="0" err="1"/>
              <a:t>Chomskyan</a:t>
            </a:r>
            <a:r>
              <a:rPr lang="en-US" altLang="en-US" dirty="0"/>
              <a:t> period (Boas, Sapir, Newman, Bloomfield, Pike or Otto Jespersen</a:t>
            </a:r>
            <a:endParaRPr lang="pl-PL" altLang="en-US" dirty="0"/>
          </a:p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21508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21EFB8CA-9668-4A2F-9D0F-4D54BC7E2955}" type="slidenum">
              <a:rPr lang="pl-PL" altLang="en-US" smtClean="0"/>
              <a:pPr/>
              <a:t>6</a:t>
            </a:fld>
            <a:endParaRPr lang="pl-PL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3556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D056237C-9737-4F76-993C-8B4B490AA5AB}" type="slidenum">
              <a:rPr lang="pl-PL" altLang="en-US" smtClean="0"/>
              <a:pPr/>
              <a:t>8</a:t>
            </a:fld>
            <a:endParaRPr lang="pl-PL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pl-PL" altLang="en-US"/>
              <a:t>SketchEngine – based in Brno</a:t>
            </a:r>
            <a:endParaRPr lang="en-GB" altLang="en-US"/>
          </a:p>
        </p:txBody>
      </p:sp>
      <p:sp>
        <p:nvSpPr>
          <p:cNvPr id="37892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FD944A93-B243-478D-A419-8EE588BC2C7C}" type="slidenum">
              <a:rPr lang="pl-PL" altLang="en-US" smtClean="0"/>
              <a:pPr/>
              <a:t>20</a:t>
            </a:fld>
            <a:endParaRPr lang="pl-PL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1988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0986CF05-148A-4FAA-8D36-FB387A094ED5}" type="slidenum">
              <a:rPr lang="pl-PL" altLang="en-US" smtClean="0"/>
              <a:pPr/>
              <a:t>21</a:t>
            </a:fld>
            <a:endParaRPr lang="pl-PL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AAA412D-5155-40C2-AEF0-1824B5255F87}" type="slidenum">
              <a:rPr lang="pl-PL" altLang="pl-PL" smtClean="0"/>
              <a:pPr>
                <a:defRPr/>
              </a:pPr>
              <a:t>22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786616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l-PL" altLang="pl-PL"/>
          </a:p>
        </p:txBody>
      </p:sp>
      <p:sp>
        <p:nvSpPr>
          <p:cNvPr id="44036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CC1AA75D-FACB-4B98-A2B2-5BCA3AEEF885}" type="slidenum">
              <a:rPr lang="pl-PL" altLang="pl-PL" smtClean="0"/>
              <a:pPr/>
              <a:t>23</a:t>
            </a:fld>
            <a:endParaRPr lang="pl-PL" altLang="pl-PL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l-PL" altLang="pl-PL"/>
          </a:p>
        </p:txBody>
      </p:sp>
      <p:sp>
        <p:nvSpPr>
          <p:cNvPr id="46084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6EFFC024-3C28-4AD7-A2D4-48E64089A6AC}" type="slidenum">
              <a:rPr lang="pl-PL" altLang="pl-PL" smtClean="0"/>
              <a:pPr/>
              <a:t>24</a:t>
            </a:fld>
            <a:endParaRPr lang="pl-PL" altLang="pl-P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914400" y="2130432"/>
            <a:ext cx="10363200" cy="1470025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1D81CFE-F01F-4153-9BF3-ECDA3C0A47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E9CA71-304F-4374-83D3-3CFEC71E47EB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13F4DF3-45CF-46CA-9A40-D896C6ADE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4BEEE00-17D3-4D68-83BC-7A5F0B42A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255269-4852-4B0E-BBEF-966701BCCCC5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50142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34B2CCB-52FB-4B75-96E6-80DB11C587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3F6C74-3DD9-4057-B8D7-35739D8B95A9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1788D5D-E1B1-49C9-91D1-DCB68041B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CE9BB6D1-F1C5-4D73-A1E8-F3A0EC900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5EBFBB-598D-49D3-AF86-68303219D84A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751122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11785600" y="274645"/>
            <a:ext cx="3657600" cy="5851525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12800" y="274645"/>
            <a:ext cx="10769600" cy="5851525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5250A66-6279-4045-9B3B-6F2C88705F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01DEB1-57EF-4774-BC51-2C7C84C65784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7B21329-9EAE-4E2A-AF5F-02ADC5BCB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D579C34-1B23-4C14-8223-E5A59A3ED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634840-912C-4EB7-A085-E57330465CEB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054329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AFFFFD8-2FE8-41A1-A8B9-6F5F000906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845F58-005F-4E14-BB41-1C2006246DC8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2692D99-9A1E-408A-B3A2-973D9911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949D3A2F-3401-4C2D-9C32-0FEF88BA3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0EB31-296E-4898-A777-528198FEA2E8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6245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963084" y="4406907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9ECBE0B-6DE3-4EFE-8854-A19CCC9E4C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AF8301-9BC6-4329-9E9C-EB13BFBB614D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ADA0A95-57E3-47EC-9AD6-17285693B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4B83847-C189-4F88-8A0B-E25D29B4B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746C64-4FA9-4478-B88D-85ED58EEFDDF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636492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12800" y="1600206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229600" y="1600206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E0B51B9-B237-41C8-B845-BE24AB3CE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F2D349-CA69-498E-8511-8A6EA5CDDC11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81EA8A92-3737-4A25-B7E1-7FD4713E7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F4C5758A-4D49-4470-9995-5DF9C9FF5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89B6A-7FA6-4568-9B11-E2F8FD727FC3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875691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D3839C09-1F52-4302-AFCB-215425247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E7B93B-CB90-46F1-A559-327E64157390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8E525E71-2087-4135-8957-9D7FE473D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DB12260D-E266-4149-82D1-BD1D96C61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F13BAB-4D64-40E6-8A22-E4D1E7E597D4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58318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EECDCA9-2F9C-4D53-982B-F9B00242DF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05E8BE-A885-4A0D-8CE6-4C94FE7BC2A1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1FD7B4DE-CAA1-4D78-AFFA-6A592B452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4CC860F-E312-4A02-A773-27683ECC7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E1FC1C-D60D-4A3C-8587-5B79AB4E27CD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747917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09FBCD65-21A6-46CC-87FF-49381EE4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BDB8F6-45F6-49E1-8CD7-64408F9123A8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E431BCA-1034-44BB-9B31-329B61219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9AD6741F-3B65-4930-A25F-33A6B9E68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5D6538-4F43-4B3F-A400-0FEBD4339B7D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983187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766733" y="273057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45E645AD-A53A-496A-BADD-2EECF3F5D1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E90F88-F5E5-41F8-945A-A7E37A4E4048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4B1B3CA5-4B6F-469C-AE28-5967AECE8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4921C84-B674-4D4C-9C3E-456DAA5E5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F0BB21-29FA-43DE-956B-37BFB2078471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678434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l-PL" noProof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68952FB9-83EC-4580-80E7-10E9905D8C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D96988-166C-4882-BBE8-698A548C22F8}" type="datetime1">
              <a:rPr lang="pl-PL"/>
              <a:pPr>
                <a:defRPr/>
              </a:pPr>
              <a:t>18.06.2025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CD55374-8F16-4BB4-8B39-2D4C6714D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Łucja Biel, University of Warsaw</a:t>
            </a:r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6C7E981D-D2E9-402F-9A7A-678A73E58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3F66CC-73BD-4B79-A238-F9B335086A02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614721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759ABBC8-CA3E-43EF-BF4B-99BB8192E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00" y="173038"/>
            <a:ext cx="10210800" cy="6651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l-PL" dirty="0"/>
              <a:t>Kliknij, aby edytować styl</a:t>
            </a:r>
          </a:p>
        </p:txBody>
      </p:sp>
      <p:sp>
        <p:nvSpPr>
          <p:cNvPr id="1027" name="Symbol zastępczy tekstu 2"/>
          <p:cNvSpPr>
            <a:spLocks noGrp="1"/>
          </p:cNvSpPr>
          <p:nvPr>
            <p:ph type="body" idx="1"/>
          </p:nvPr>
        </p:nvSpPr>
        <p:spPr bwMode="auto">
          <a:xfrm>
            <a:off x="609600" y="1155700"/>
            <a:ext cx="10972800" cy="4970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style wzorca tekstu</a:t>
            </a:r>
          </a:p>
          <a:p>
            <a:pPr lvl="1"/>
            <a:r>
              <a:rPr lang="pl-PL" altLang="pl-PL"/>
              <a:t>Drugi poziom</a:t>
            </a:r>
          </a:p>
          <a:p>
            <a:pPr lvl="2"/>
            <a:r>
              <a:rPr lang="pl-PL" altLang="pl-PL"/>
              <a:t>Trzeci poziom</a:t>
            </a:r>
          </a:p>
          <a:p>
            <a:pPr lvl="3"/>
            <a:r>
              <a:rPr lang="pl-PL" altLang="pl-PL"/>
              <a:t>Czwarty poziom</a:t>
            </a:r>
          </a:p>
          <a:p>
            <a:pPr lvl="4"/>
            <a:r>
              <a:rPr lang="pl-PL" altLang="pl-PL"/>
              <a:t>Piąty poziom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8E9F4C1-2B2C-4784-8263-66A4A10225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0BFA84B-BA6F-4FDF-ADD5-4CF2D8F88FC6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  <p:cxnSp>
        <p:nvCxnSpPr>
          <p:cNvPr id="8" name="Łącznik prosty 8">
            <a:extLst>
              <a:ext uri="{FF2B5EF4-FFF2-40B4-BE49-F238E27FC236}">
                <a16:creationId xmlns:a16="http://schemas.microsoft.com/office/drawing/2014/main" id="{6F66DA35-A9E7-44CC-9BB9-6E1C3206472C}"/>
              </a:ext>
            </a:extLst>
          </p:cNvPr>
          <p:cNvCxnSpPr/>
          <p:nvPr userDrawn="1"/>
        </p:nvCxnSpPr>
        <p:spPr>
          <a:xfrm>
            <a:off x="0" y="984250"/>
            <a:ext cx="12192000" cy="1588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45" r:id="rId1"/>
    <p:sldLayoutId id="2147484146" r:id="rId2"/>
    <p:sldLayoutId id="2147484147" r:id="rId3"/>
    <p:sldLayoutId id="2147484148" r:id="rId4"/>
    <p:sldLayoutId id="2147484149" r:id="rId5"/>
    <p:sldLayoutId id="2147484150" r:id="rId6"/>
    <p:sldLayoutId id="2147484151" r:id="rId7"/>
    <p:sldLayoutId id="2147484152" r:id="rId8"/>
    <p:sldLayoutId id="2147484153" r:id="rId9"/>
    <p:sldLayoutId id="2147484154" r:id="rId10"/>
    <p:sldLayoutId id="2147484155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kern="1200" cap="all">
          <a:solidFill>
            <a:srgbClr val="17375E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17375E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17375E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17375E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17375E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rgbClr val="17375E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rgbClr val="17375E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rgbClr val="17375E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rgbClr val="17375E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corpusconference.byu.edu/2025-home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uclcorp.bham.ac.uk/#!/" TargetMode="External"/><Relationship Id="rId2" Type="http://schemas.openxmlformats.org/officeDocument/2006/relationships/hyperlink" Target="https://legal-linguistics.net/data-collections/#:~:text=It%20is%20made%20up%20of%2067%20opinions%20(658,154,University,%20Rotterdam)%20by%20van%20Noortwijk%20and%20De%20Mulder.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uni-giessen.de/oldbaileycorpus/search.html" TargetMode="External"/><Relationship Id="rId4" Type="http://schemas.openxmlformats.org/officeDocument/2006/relationships/hyperlink" Target="https://www.english-corpora.org/scotus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nglish-corpora.org/scotus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etchengine.eu/" TargetMode="External"/><Relationship Id="rId2" Type="http://schemas.openxmlformats.org/officeDocument/2006/relationships/hyperlink" Target="https://www.english-corpora.org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etchengine.e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exically.net/wordsmith/version4/" TargetMode="External"/><Relationship Id="rId5" Type="http://schemas.openxmlformats.org/officeDocument/2006/relationships/hyperlink" Target="http://www.laurenceanthony.net/software.html" TargetMode="External"/><Relationship Id="rId4" Type="http://schemas.openxmlformats.org/officeDocument/2006/relationships/hyperlink" Target="http://corpora.lancs.ac.uk/lancsbox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corpora.lancs.ac.uk/stats/" TargetMode="External"/><Relationship Id="rId2" Type="http://schemas.openxmlformats.org/officeDocument/2006/relationships/hyperlink" Target="http://ucrel.lancs.ac.uk/llwizard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uremy.com/about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pPr>
              <a:defRPr/>
            </a:pPr>
            <a:r>
              <a:rPr lang="en-US" sz="5400" b="1" noProof="0" dirty="0"/>
              <a:t>LEGAL Corpus LINGUISTICS</a:t>
            </a:r>
          </a:p>
        </p:txBody>
      </p:sp>
      <p:sp>
        <p:nvSpPr>
          <p:cNvPr id="14339" name="Podtytuł 2"/>
          <p:cNvSpPr>
            <a:spLocks noGrp="1"/>
          </p:cNvSpPr>
          <p:nvPr>
            <p:ph type="subTitle" idx="1"/>
          </p:nvPr>
        </p:nvSpPr>
        <p:spPr>
          <a:xfrm>
            <a:off x="1828800" y="4154488"/>
            <a:ext cx="8534400" cy="1752600"/>
          </a:xfrm>
        </p:spPr>
        <p:txBody>
          <a:bodyPr/>
          <a:lstStyle/>
          <a:p>
            <a:r>
              <a:rPr lang="en-US" altLang="en-US" b="1" noProof="0" dirty="0">
                <a:solidFill>
                  <a:srgbClr val="0070C0"/>
                </a:solidFill>
              </a:rPr>
              <a:t>Hands-on Introduction</a:t>
            </a:r>
          </a:p>
          <a:p>
            <a:endParaRPr lang="en-US" altLang="en-US" b="1" noProof="0" dirty="0">
              <a:solidFill>
                <a:srgbClr val="0070C0"/>
              </a:solidFill>
            </a:endParaRPr>
          </a:p>
          <a:p>
            <a:pPr algn="l"/>
            <a:r>
              <a:rPr lang="en-US" altLang="en-US" sz="2800" b="1" noProof="0" dirty="0">
                <a:solidFill>
                  <a:schemeClr val="tx1"/>
                </a:solidFill>
              </a:rPr>
              <a:t>Łucja Biel</a:t>
            </a:r>
          </a:p>
          <a:p>
            <a:pPr algn="l"/>
            <a:r>
              <a:rPr lang="en-US" altLang="en-US" sz="2800" b="1" noProof="0" dirty="0">
                <a:solidFill>
                  <a:schemeClr val="tx1"/>
                </a:solidFill>
              </a:rPr>
              <a:t>University of Warsaw</a:t>
            </a:r>
          </a:p>
          <a:p>
            <a:pPr algn="l"/>
            <a:r>
              <a:rPr lang="en-US" altLang="en-US" sz="2800" b="1" noProof="0" dirty="0">
                <a:solidFill>
                  <a:schemeClr val="tx1"/>
                </a:solidFill>
              </a:rPr>
              <a:t>l.biel@uw.edu.pl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2152650" algn="l"/>
              </a:tabLst>
              <a:defRPr/>
            </a:pPr>
            <a:r>
              <a:rPr lang="en-US" noProof="0" dirty="0"/>
              <a:t>Corpora, CORPUS LINGUISTICS &amp; law</a:t>
            </a:r>
          </a:p>
        </p:txBody>
      </p:sp>
      <p:sp>
        <p:nvSpPr>
          <p:cNvPr id="29699" name="Symbol zastępczy zawartości 2"/>
          <p:cNvSpPr>
            <a:spLocks noGrp="1"/>
          </p:cNvSpPr>
          <p:nvPr>
            <p:ph idx="1"/>
          </p:nvPr>
        </p:nvSpPr>
        <p:spPr>
          <a:xfrm>
            <a:off x="609600" y="1111250"/>
            <a:ext cx="10972800" cy="4970463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pl-PL" altLang="pl-PL"/>
          </a:p>
        </p:txBody>
      </p:sp>
      <p:sp>
        <p:nvSpPr>
          <p:cNvPr id="29700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9D02AA-45C4-4228-B401-05074972113B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pl-PL" altLang="pl-PL" sz="1400">
              <a:solidFill>
                <a:srgbClr val="898989"/>
              </a:solidFill>
            </a:endParaRPr>
          </a:p>
        </p:txBody>
      </p:sp>
      <p:graphicFrame>
        <p:nvGraphicFramePr>
          <p:cNvPr id="10" name="Diagram 9"/>
          <p:cNvGraphicFramePr/>
          <p:nvPr/>
        </p:nvGraphicFramePr>
        <p:xfrm>
          <a:off x="1649228" y="83820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Corpus as A LEGAL interpretation tool</a:t>
            </a:r>
          </a:p>
        </p:txBody>
      </p:sp>
      <p:sp>
        <p:nvSpPr>
          <p:cNvPr id="30723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9B8E14F-2541-4BC4-A70D-A81EE53FB06D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pl-PL" altLang="pl-PL" sz="1400">
              <a:solidFill>
                <a:srgbClr val="898989"/>
              </a:solidFill>
            </a:endParaRPr>
          </a:p>
        </p:txBody>
      </p:sp>
      <p:pic>
        <p:nvPicPr>
          <p:cNvPr id="30724" name="Picture 6" descr="https://benjamins.com/covers/3d_flat_225x300/hot.3.hb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4481" y="3989250"/>
            <a:ext cx="2143125" cy="2857500"/>
          </a:xfrm>
          <a:noFill/>
        </p:spPr>
      </p:pic>
      <p:sp>
        <p:nvSpPr>
          <p:cNvPr id="30725" name="pole tekstowe 4"/>
          <p:cNvSpPr txBox="1">
            <a:spLocks noChangeArrowheads="1"/>
          </p:cNvSpPr>
          <p:nvPr/>
        </p:nvSpPr>
        <p:spPr bwMode="auto">
          <a:xfrm>
            <a:off x="33338" y="1266825"/>
            <a:ext cx="11642725" cy="2954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pl-PL" sz="2800" dirty="0"/>
              <a:t>US interpretation rules: ordinary meaning – assigning standard rather than technical meaning to the statutory wording</a:t>
            </a:r>
          </a:p>
          <a:p>
            <a:pPr>
              <a:spcBef>
                <a:spcPct val="0"/>
              </a:spcBef>
            </a:pPr>
            <a:r>
              <a:rPr lang="en-US" altLang="pl-PL" sz="2800" dirty="0"/>
              <a:t>Corpora to base legal interpretation in a „scientific method” to determine the ordinary meaning of words or phrases in judicial decision-making in the context of statutory interpretation instead of relying on intuition or dictionary definitions </a:t>
            </a:r>
            <a:r>
              <a:rPr lang="en-US" altLang="pl-PL" sz="2000" dirty="0"/>
              <a:t>(</a:t>
            </a:r>
            <a:r>
              <a:rPr lang="en-US" altLang="pl-PL" sz="2000" dirty="0" err="1"/>
              <a:t>Mouritsen</a:t>
            </a:r>
            <a:r>
              <a:rPr lang="en-US" altLang="pl-PL" sz="2000" dirty="0"/>
              <a:t>, 2017).</a:t>
            </a:r>
          </a:p>
          <a:p>
            <a:pPr>
              <a:spcBef>
                <a:spcPct val="0"/>
              </a:spcBef>
            </a:pPr>
            <a:endParaRPr lang="pl-PL" altLang="pl-PL" sz="1800" dirty="0"/>
          </a:p>
        </p:txBody>
      </p:sp>
      <p:pic>
        <p:nvPicPr>
          <p:cNvPr id="30726" name="Obraz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578" y="3944619"/>
            <a:ext cx="7253288" cy="2954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200" b="1" noProof="0" dirty="0"/>
              <a:t>9th Annual Law &amp; Corpus Linguistics Conference</a:t>
            </a:r>
            <a:endParaRPr lang="en-US" noProof="0" dirty="0"/>
          </a:p>
        </p:txBody>
      </p:sp>
      <p:sp>
        <p:nvSpPr>
          <p:cNvPr id="31747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>
                <a:hlinkClick r:id="rId2"/>
              </a:rPr>
              <a:t>Law &amp; Corpus Linguistics Conference | 2025 Home</a:t>
            </a:r>
            <a:endParaRPr lang="en-US" altLang="pl-PL" noProof="0" dirty="0"/>
          </a:p>
          <a:p>
            <a:endParaRPr lang="en-US" altLang="pl-PL" noProof="0" dirty="0"/>
          </a:p>
        </p:txBody>
      </p:sp>
      <p:sp>
        <p:nvSpPr>
          <p:cNvPr id="31748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B3AC23C-D32E-4287-87E3-5D6CCFBDAAA4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pl-PL" altLang="pl-PL" sz="1400">
              <a:solidFill>
                <a:srgbClr val="898989"/>
              </a:solidFill>
            </a:endParaRP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CC6304F9-778D-45B7-8F72-F562CA6F0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257" y="1796316"/>
            <a:ext cx="9764486" cy="487563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CORPUS RESEARCH on LEGAL LANGUAGE</a:t>
            </a:r>
          </a:p>
        </p:txBody>
      </p:sp>
      <p:sp>
        <p:nvSpPr>
          <p:cNvPr id="32771" name="Symbol zastępczy zawartości 2"/>
          <p:cNvSpPr>
            <a:spLocks noGrp="1"/>
          </p:cNvSpPr>
          <p:nvPr>
            <p:ph idx="1"/>
          </p:nvPr>
        </p:nvSpPr>
        <p:spPr>
          <a:xfrm>
            <a:off x="525517" y="1112043"/>
            <a:ext cx="11140966" cy="4970463"/>
          </a:xfrm>
        </p:spPr>
        <p:txBody>
          <a:bodyPr/>
          <a:lstStyle/>
          <a:p>
            <a:r>
              <a:rPr lang="en-US" altLang="pl-PL" noProof="0" dirty="0"/>
              <a:t>Collaboration between linguists and legal scholars</a:t>
            </a:r>
          </a:p>
          <a:p>
            <a:r>
              <a:rPr lang="pl-PL" altLang="pl-PL" b="1" noProof="0" dirty="0" err="1"/>
              <a:t>Comparative</a:t>
            </a:r>
            <a:r>
              <a:rPr lang="pl-PL" altLang="pl-PL" noProof="0" dirty="0"/>
              <a:t> </a:t>
            </a:r>
            <a:r>
              <a:rPr lang="pl-PL" altLang="pl-PL" noProof="0" dirty="0" err="1"/>
              <a:t>legal</a:t>
            </a:r>
            <a:r>
              <a:rPr lang="pl-PL" altLang="pl-PL" noProof="0" dirty="0"/>
              <a:t> </a:t>
            </a:r>
            <a:r>
              <a:rPr lang="pl-PL" altLang="pl-PL" noProof="0" dirty="0" err="1"/>
              <a:t>linguistics</a:t>
            </a:r>
            <a:r>
              <a:rPr lang="pl-PL" altLang="pl-PL" noProof="0" dirty="0"/>
              <a:t>: </a:t>
            </a:r>
            <a:r>
              <a:rPr lang="en-US" altLang="pl-PL" dirty="0" err="1"/>
              <a:t>Eurolects</a:t>
            </a:r>
            <a:endParaRPr lang="en-US" altLang="pl-PL" dirty="0"/>
          </a:p>
          <a:p>
            <a:r>
              <a:rPr lang="en-US" altLang="pl-PL" b="1" noProof="0" dirty="0"/>
              <a:t>Features of legal language</a:t>
            </a:r>
            <a:r>
              <a:rPr lang="en-US" altLang="pl-PL" noProof="0" dirty="0"/>
              <a:t>: </a:t>
            </a:r>
          </a:p>
          <a:p>
            <a:pPr lvl="1"/>
            <a:r>
              <a:rPr lang="en-US" altLang="pl-PL" noProof="0" dirty="0"/>
              <a:t>genre markers</a:t>
            </a:r>
          </a:p>
          <a:p>
            <a:pPr lvl="1"/>
            <a:r>
              <a:rPr lang="en-US" altLang="pl-PL" noProof="0" dirty="0"/>
              <a:t>deontic modality</a:t>
            </a:r>
          </a:p>
          <a:p>
            <a:pPr lvl="1"/>
            <a:r>
              <a:rPr lang="en-US" altLang="pl-PL" noProof="0" dirty="0"/>
              <a:t>argumentative patterns &amp; epistemic modality in judicial language</a:t>
            </a:r>
          </a:p>
          <a:p>
            <a:pPr lvl="1"/>
            <a:r>
              <a:rPr lang="en-US" altLang="pl-PL" noProof="0" dirty="0"/>
              <a:t>legal terminology and (lack of) consistency</a:t>
            </a:r>
          </a:p>
          <a:p>
            <a:pPr lvl="1"/>
            <a:r>
              <a:rPr lang="en-US" altLang="pl-PL" noProof="0" dirty="0"/>
              <a:t>use of legal language in various legal contexts</a:t>
            </a:r>
          </a:p>
          <a:p>
            <a:r>
              <a:rPr lang="pl-PL" altLang="pl-PL" noProof="0" dirty="0" err="1"/>
              <a:t>Studies</a:t>
            </a:r>
            <a:r>
              <a:rPr lang="pl-PL" altLang="pl-PL" noProof="0" dirty="0"/>
              <a:t> </a:t>
            </a:r>
            <a:r>
              <a:rPr lang="pl-PL" altLang="pl-PL" noProof="0" dirty="0" err="1"/>
              <a:t>into</a:t>
            </a:r>
            <a:r>
              <a:rPr lang="pl-PL" altLang="pl-PL" noProof="0" dirty="0"/>
              <a:t> </a:t>
            </a:r>
            <a:r>
              <a:rPr lang="en-US" altLang="pl-PL" b="1" noProof="0" dirty="0"/>
              <a:t>multilingual law </a:t>
            </a:r>
            <a:r>
              <a:rPr lang="en-US" altLang="pl-PL" sz="2800" noProof="0" dirty="0"/>
              <a:t>(McAuliffe, Hamann &amp; Vogel, Biel, Prieto Ramos, </a:t>
            </a:r>
            <a:r>
              <a:rPr lang="en-US" altLang="pl-PL" sz="2800" noProof="0" dirty="0" err="1"/>
              <a:t>Pontrandolfo</a:t>
            </a:r>
            <a:r>
              <a:rPr lang="en-US" altLang="pl-PL" sz="2800" noProof="0" dirty="0"/>
              <a:t>)</a:t>
            </a:r>
            <a:endParaRPr lang="en-US" altLang="pl-PL" noProof="0" dirty="0"/>
          </a:p>
        </p:txBody>
      </p:sp>
      <p:sp>
        <p:nvSpPr>
          <p:cNvPr id="32772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9D70DF5-FA3B-47A9-A022-FF926152C9A3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EXAMPLES OF LEGAL CORPORA</a:t>
            </a:r>
          </a:p>
        </p:txBody>
      </p:sp>
      <p:sp>
        <p:nvSpPr>
          <p:cNvPr id="28675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noProof="0" dirty="0">
                <a:hlinkClick r:id="rId2"/>
              </a:rPr>
              <a:t>Data Collections | SOULL - Sources of Language and Law</a:t>
            </a:r>
            <a:endParaRPr lang="en-US" altLang="pl-PL" sz="2800" b="1" noProof="0" dirty="0"/>
          </a:p>
          <a:p>
            <a:r>
              <a:rPr lang="en-US" altLang="pl-PL" sz="2800" noProof="0" dirty="0"/>
              <a:t>The </a:t>
            </a:r>
            <a:r>
              <a:rPr lang="en-US" altLang="pl-PL" sz="2800" b="1" noProof="0" dirty="0"/>
              <a:t>EU Case Law Corpus </a:t>
            </a:r>
            <a:r>
              <a:rPr lang="en-US" altLang="pl-PL" sz="2800" noProof="0" dirty="0"/>
              <a:t>(</a:t>
            </a:r>
            <a:r>
              <a:rPr lang="en-US" altLang="pl-PL" sz="2800" noProof="0" dirty="0" err="1"/>
              <a:t>K.McAuliffe</a:t>
            </a:r>
            <a:r>
              <a:rPr lang="en-US" altLang="pl-PL" sz="2800" noProof="0" dirty="0"/>
              <a:t>): </a:t>
            </a:r>
            <a:r>
              <a:rPr lang="en-US" altLang="pl-PL" sz="2800" noProof="0" dirty="0">
                <a:hlinkClick r:id="rId3"/>
              </a:rPr>
              <a:t>Corpus Query interface (bham.ac.uk)</a:t>
            </a:r>
            <a:endParaRPr lang="en-US" altLang="pl-PL" sz="2800" noProof="0" dirty="0"/>
          </a:p>
          <a:p>
            <a:r>
              <a:rPr lang="en-US" altLang="pl-PL" sz="2800" b="1" noProof="0" dirty="0"/>
              <a:t>EUR-Lex judgments </a:t>
            </a:r>
            <a:r>
              <a:rPr lang="en-US" altLang="pl-PL" sz="2800" noProof="0" dirty="0"/>
              <a:t>(</a:t>
            </a:r>
            <a:r>
              <a:rPr lang="en-US" altLang="pl-PL" sz="2800" noProof="0" dirty="0" err="1"/>
              <a:t>Sketchengine</a:t>
            </a:r>
            <a:r>
              <a:rPr lang="en-US" altLang="pl-PL" sz="2800" noProof="0" dirty="0"/>
              <a:t>)</a:t>
            </a:r>
          </a:p>
          <a:p>
            <a:r>
              <a:rPr lang="en-US" altLang="pl-PL" sz="2800" noProof="0" dirty="0"/>
              <a:t>DGT Translation Memory (</a:t>
            </a:r>
            <a:r>
              <a:rPr lang="en-US" altLang="pl-PL" sz="2800" noProof="0" dirty="0" err="1"/>
              <a:t>Sketchengine</a:t>
            </a:r>
            <a:r>
              <a:rPr lang="en-US" altLang="pl-PL" sz="2800" noProof="0" dirty="0"/>
              <a:t>)</a:t>
            </a:r>
          </a:p>
          <a:p>
            <a:r>
              <a:rPr lang="en-US" altLang="pl-PL" sz="2800" b="1" noProof="0" dirty="0"/>
              <a:t>British Parliamentary Debates </a:t>
            </a:r>
            <a:r>
              <a:rPr lang="en-US" altLang="pl-PL" sz="2800" noProof="0" dirty="0"/>
              <a:t>(</a:t>
            </a:r>
            <a:r>
              <a:rPr lang="en-US" altLang="pl-PL" sz="2800" noProof="0" dirty="0" err="1"/>
              <a:t>Sketchengine</a:t>
            </a:r>
            <a:r>
              <a:rPr lang="en-US" altLang="pl-PL" sz="2800" noProof="0" dirty="0"/>
              <a:t>)</a:t>
            </a:r>
          </a:p>
          <a:p>
            <a:r>
              <a:rPr lang="en-US" altLang="pl-PL" sz="2800" noProof="0" dirty="0"/>
              <a:t>SCOTUS – Corpus of US Supreme Court Opinions </a:t>
            </a:r>
            <a:r>
              <a:rPr lang="en-US" altLang="pl-PL" sz="2800" noProof="0" dirty="0">
                <a:hlinkClick r:id="rId4"/>
              </a:rPr>
              <a:t>English-Corpora: Supreme Court</a:t>
            </a:r>
            <a:endParaRPr lang="en-US" altLang="pl-PL" sz="2800" noProof="0" dirty="0"/>
          </a:p>
          <a:p>
            <a:r>
              <a:rPr lang="en-US" altLang="pl-PL" sz="2800" b="1" noProof="0" dirty="0"/>
              <a:t>The Old Bailey Corpus – </a:t>
            </a:r>
            <a:r>
              <a:rPr lang="en-US" altLang="pl-PL" sz="2800" noProof="0" dirty="0"/>
              <a:t>a balanced subset of the </a:t>
            </a:r>
            <a:r>
              <a:rPr lang="en-US" altLang="pl-PL" sz="2800" noProof="0" dirty="0" err="1"/>
              <a:t>digitalised</a:t>
            </a:r>
            <a:r>
              <a:rPr lang="en-US" altLang="pl-PL" sz="2800" noProof="0" dirty="0"/>
              <a:t> proceedings from 1720 to 1913 </a:t>
            </a:r>
            <a:r>
              <a:rPr lang="en-US" altLang="pl-PL" sz="2800" noProof="0" dirty="0">
                <a:hlinkClick r:id="rId5"/>
              </a:rPr>
              <a:t>http://www.uni-giessen.de/oldbaileycorpus/search.html</a:t>
            </a:r>
            <a:endParaRPr lang="en-US" altLang="pl-PL" sz="2800" noProof="0" dirty="0"/>
          </a:p>
          <a:p>
            <a:endParaRPr lang="en-US" altLang="pl-PL" noProof="0" dirty="0"/>
          </a:p>
          <a:p>
            <a:endParaRPr lang="en-US" altLang="pl-PL" noProof="0" dirty="0"/>
          </a:p>
        </p:txBody>
      </p:sp>
      <p:sp>
        <p:nvSpPr>
          <p:cNvPr id="28676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6DB9900-287B-4986-912A-3A5D030DC165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9A4E407-74BD-4C0C-A7AC-93FB8FED8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Working</a:t>
            </a:r>
            <a:r>
              <a:rPr lang="pl-PL" dirty="0"/>
              <a:t> with </a:t>
            </a:r>
            <a:r>
              <a:rPr lang="pl-PL" dirty="0" err="1"/>
              <a:t>existing</a:t>
            </a:r>
            <a:r>
              <a:rPr lang="pl-PL" dirty="0"/>
              <a:t> </a:t>
            </a:r>
            <a:r>
              <a:rPr lang="pl-PL" dirty="0" err="1"/>
              <a:t>corpora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C59E2F6-F26F-4376-AED8-FCF6E200E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55700"/>
            <a:ext cx="10972800" cy="5200650"/>
          </a:xfrm>
        </p:spPr>
        <p:txBody>
          <a:bodyPr/>
          <a:lstStyle/>
          <a:p>
            <a:r>
              <a:rPr lang="pl-PL" b="1" dirty="0"/>
              <a:t>Corpus of US </a:t>
            </a:r>
            <a:r>
              <a:rPr lang="pl-PL" b="1" dirty="0" err="1"/>
              <a:t>Supreme</a:t>
            </a:r>
            <a:r>
              <a:rPr lang="pl-PL" b="1" dirty="0"/>
              <a:t> Court </a:t>
            </a:r>
            <a:r>
              <a:rPr lang="pl-PL" b="1" dirty="0" err="1"/>
              <a:t>Opinions</a:t>
            </a:r>
            <a:r>
              <a:rPr lang="pl-PL" b="1" dirty="0"/>
              <a:t> </a:t>
            </a:r>
            <a:r>
              <a:rPr lang="en-GB" dirty="0">
                <a:hlinkClick r:id="rId2"/>
              </a:rPr>
              <a:t>https://www.english-corpora.org/scotus/</a:t>
            </a:r>
            <a:endParaRPr lang="pl-PL" dirty="0"/>
          </a:p>
          <a:p>
            <a:pPr marL="0" indent="0">
              <a:buNone/>
            </a:pPr>
            <a:endParaRPr lang="pl-PL" b="1" dirty="0"/>
          </a:p>
          <a:p>
            <a:pPr marL="0" indent="0">
              <a:buNone/>
            </a:pPr>
            <a:r>
              <a:rPr lang="pl-PL" b="1" dirty="0" err="1">
                <a:solidFill>
                  <a:srgbClr val="00B050"/>
                </a:solidFill>
              </a:rPr>
              <a:t>Rule</a:t>
            </a:r>
            <a:r>
              <a:rPr lang="pl-PL" b="1" dirty="0">
                <a:solidFill>
                  <a:srgbClr val="00B050"/>
                </a:solidFill>
              </a:rPr>
              <a:t> #1: </a:t>
            </a:r>
            <a:r>
              <a:rPr lang="pl-PL" b="1" dirty="0" err="1">
                <a:solidFill>
                  <a:srgbClr val="00B050"/>
                </a:solidFill>
              </a:rPr>
              <a:t>Know</a:t>
            </a:r>
            <a:r>
              <a:rPr lang="pl-PL" b="1" dirty="0">
                <a:solidFill>
                  <a:srgbClr val="00B050"/>
                </a:solidFill>
              </a:rPr>
              <a:t> </a:t>
            </a:r>
            <a:r>
              <a:rPr lang="pl-PL" b="1" dirty="0" err="1">
                <a:solidFill>
                  <a:srgbClr val="00B050"/>
                </a:solidFill>
              </a:rPr>
              <a:t>your</a:t>
            </a:r>
            <a:r>
              <a:rPr lang="pl-PL" b="1" dirty="0">
                <a:solidFill>
                  <a:srgbClr val="00B050"/>
                </a:solidFill>
              </a:rPr>
              <a:t> </a:t>
            </a:r>
            <a:r>
              <a:rPr lang="pl-PL" b="1" dirty="0" err="1">
                <a:solidFill>
                  <a:srgbClr val="00B050"/>
                </a:solidFill>
              </a:rPr>
              <a:t>corpus</a:t>
            </a:r>
            <a:r>
              <a:rPr lang="pl-PL" b="1" dirty="0">
                <a:solidFill>
                  <a:srgbClr val="00B050"/>
                </a:solidFill>
              </a:rPr>
              <a:t>!</a:t>
            </a:r>
          </a:p>
          <a:p>
            <a:pPr marL="0" indent="0">
              <a:buNone/>
            </a:pPr>
            <a:r>
              <a:rPr lang="pl-PL" b="1" dirty="0" err="1">
                <a:solidFill>
                  <a:srgbClr val="00B050"/>
                </a:solidFill>
              </a:rPr>
              <a:t>Rule</a:t>
            </a:r>
            <a:r>
              <a:rPr lang="pl-PL" b="1" dirty="0">
                <a:solidFill>
                  <a:srgbClr val="00B050"/>
                </a:solidFill>
              </a:rPr>
              <a:t> #2: Play with the </a:t>
            </a:r>
            <a:r>
              <a:rPr lang="pl-PL" b="1" dirty="0" err="1">
                <a:solidFill>
                  <a:srgbClr val="00B050"/>
                </a:solidFill>
              </a:rPr>
              <a:t>corpus</a:t>
            </a:r>
            <a:r>
              <a:rPr lang="pl-PL" b="1" dirty="0">
                <a:solidFill>
                  <a:srgbClr val="00B050"/>
                </a:solidFill>
              </a:rPr>
              <a:t>!</a:t>
            </a:r>
          </a:p>
          <a:p>
            <a:pPr marL="0" indent="0">
              <a:buNone/>
            </a:pPr>
            <a:endParaRPr lang="pl-PL" b="1" dirty="0"/>
          </a:p>
          <a:p>
            <a:pPr marL="0" indent="0">
              <a:buNone/>
            </a:pPr>
            <a:r>
              <a:rPr lang="pl-PL" i="1" dirty="0"/>
              <a:t>How </a:t>
            </a:r>
            <a:r>
              <a:rPr lang="pl-PL" i="1" dirty="0" err="1"/>
              <a:t>have</a:t>
            </a:r>
            <a:r>
              <a:rPr lang="pl-PL" i="1" dirty="0"/>
              <a:t> the </a:t>
            </a:r>
            <a:r>
              <a:rPr lang="pl-PL" i="1" dirty="0" err="1"/>
              <a:t>use</a:t>
            </a:r>
            <a:r>
              <a:rPr lang="pl-PL" i="1" dirty="0"/>
              <a:t> of </a:t>
            </a:r>
            <a:r>
              <a:rPr lang="pl-PL" i="1" dirty="0" err="1">
                <a:solidFill>
                  <a:srgbClr val="00B0F0"/>
                </a:solidFill>
              </a:rPr>
              <a:t>privacy</a:t>
            </a:r>
            <a:r>
              <a:rPr lang="pl-PL" i="1" dirty="0">
                <a:solidFill>
                  <a:srgbClr val="00B0F0"/>
                </a:solidFill>
              </a:rPr>
              <a:t> </a:t>
            </a:r>
            <a:r>
              <a:rPr lang="pl-PL" i="1" dirty="0"/>
              <a:t>and </a:t>
            </a:r>
            <a:r>
              <a:rPr lang="pl-PL" i="1" dirty="0" err="1">
                <a:solidFill>
                  <a:srgbClr val="00B0F0"/>
                </a:solidFill>
              </a:rPr>
              <a:t>constitutional</a:t>
            </a:r>
            <a:r>
              <a:rPr lang="pl-PL" i="1" dirty="0">
                <a:solidFill>
                  <a:srgbClr val="00B0F0"/>
                </a:solidFill>
              </a:rPr>
              <a:t> </a:t>
            </a:r>
            <a:r>
              <a:rPr lang="pl-PL" i="1" dirty="0" err="1"/>
              <a:t>changed</a:t>
            </a:r>
            <a:r>
              <a:rPr lang="pl-PL" i="1" dirty="0"/>
              <a:t> </a:t>
            </a:r>
            <a:r>
              <a:rPr lang="pl-PL" i="1" dirty="0" err="1"/>
              <a:t>over</a:t>
            </a:r>
            <a:r>
              <a:rPr lang="pl-PL" i="1" dirty="0"/>
              <a:t> the </a:t>
            </a:r>
            <a:r>
              <a:rPr lang="pl-PL" i="1" dirty="0" err="1"/>
              <a:t>decades</a:t>
            </a:r>
            <a:r>
              <a:rPr lang="pl-PL" i="1" dirty="0"/>
              <a:t>?</a:t>
            </a:r>
          </a:p>
          <a:p>
            <a:pPr marL="0" indent="0">
              <a:buNone/>
            </a:pPr>
            <a:r>
              <a:rPr lang="pl-PL" i="1" dirty="0"/>
              <a:t> </a:t>
            </a:r>
            <a:r>
              <a:rPr lang="pl-PL" i="1" dirty="0" err="1"/>
              <a:t>Find</a:t>
            </a:r>
            <a:r>
              <a:rPr lang="pl-PL" i="1" dirty="0"/>
              <a:t> the </a:t>
            </a:r>
            <a:r>
              <a:rPr lang="pl-PL" i="1" dirty="0" err="1"/>
              <a:t>collocates</a:t>
            </a:r>
            <a:r>
              <a:rPr lang="pl-PL" i="1" dirty="0"/>
              <a:t> and </a:t>
            </a:r>
            <a:r>
              <a:rPr lang="pl-PL" i="1" dirty="0" err="1"/>
              <a:t>compare</a:t>
            </a:r>
            <a:r>
              <a:rPr lang="pl-PL" i="1" dirty="0"/>
              <a:t> the </a:t>
            </a:r>
            <a:r>
              <a:rPr lang="pl-PL" i="1" dirty="0" err="1"/>
              <a:t>use</a:t>
            </a:r>
            <a:r>
              <a:rPr lang="pl-PL" i="1" dirty="0"/>
              <a:t> of </a:t>
            </a:r>
            <a:r>
              <a:rPr lang="pl-PL" i="1" dirty="0" err="1">
                <a:solidFill>
                  <a:srgbClr val="00B0F0"/>
                </a:solidFill>
              </a:rPr>
              <a:t>illegal</a:t>
            </a:r>
            <a:r>
              <a:rPr lang="pl-PL" i="1" dirty="0"/>
              <a:t> and </a:t>
            </a:r>
            <a:r>
              <a:rPr lang="pl-PL" i="1" dirty="0" err="1">
                <a:solidFill>
                  <a:srgbClr val="00B0F0"/>
                </a:solidFill>
              </a:rPr>
              <a:t>unlawful</a:t>
            </a:r>
            <a:r>
              <a:rPr lang="pl-PL" i="1" dirty="0"/>
              <a:t>.</a:t>
            </a:r>
            <a:endParaRPr lang="en-GB" i="1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47551937-A63B-474C-A023-116A684E1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40EB31-296E-4898-A777-528198FEA2E8}" type="slidenum">
              <a:rPr lang="pl-PL" altLang="pl-PL" smtClean="0"/>
              <a:pPr>
                <a:defRPr/>
              </a:pPr>
              <a:t>15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807567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pl-PL" sz="4400" b="1" noProof="0" dirty="0"/>
              <a:t>DESIGNING YOUR OWN CORPUS</a:t>
            </a:r>
            <a:endParaRPr lang="en-US" sz="4400" b="1" noProof="0" dirty="0"/>
          </a:p>
        </p:txBody>
      </p:sp>
      <p:pic>
        <p:nvPicPr>
          <p:cNvPr id="33795" name="Symbol zastępczy zawartości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01725" y="1133475"/>
            <a:ext cx="9793288" cy="5324475"/>
          </a:xfrm>
        </p:spPr>
      </p:pic>
      <p:sp>
        <p:nvSpPr>
          <p:cNvPr id="33796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5E99740-D6C3-44F5-88D0-E54B4FD6FCCA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Corpus DESIGN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60438" y="1387366"/>
            <a:ext cx="10350500" cy="4738797"/>
          </a:xfrm>
        </p:spPr>
        <p:txBody>
          <a:bodyPr/>
          <a:lstStyle/>
          <a:p>
            <a:pPr>
              <a:defRPr/>
            </a:pPr>
            <a:r>
              <a:rPr lang="en-US" sz="3600" b="1" noProof="0" dirty="0"/>
              <a:t>Representativeness</a:t>
            </a:r>
            <a:r>
              <a:rPr lang="en-US" sz="3600" noProof="0" dirty="0"/>
              <a:t> (a corpus as a sample of language/population)</a:t>
            </a:r>
            <a:endParaRPr lang="pl-PL" sz="3600" noProof="0" dirty="0"/>
          </a:p>
          <a:p>
            <a:pPr>
              <a:defRPr/>
            </a:pPr>
            <a:r>
              <a:rPr lang="en-US" sz="3600" b="1" noProof="0" dirty="0"/>
              <a:t>Balance</a:t>
            </a:r>
          </a:p>
          <a:p>
            <a:pPr>
              <a:defRPr/>
            </a:pPr>
            <a:r>
              <a:rPr lang="en-US" sz="3600" b="1" noProof="0" dirty="0"/>
              <a:t>Comparability</a:t>
            </a:r>
          </a:p>
          <a:p>
            <a:pPr>
              <a:defRPr/>
            </a:pPr>
            <a:r>
              <a:rPr lang="en-US" sz="3600" b="1" noProof="0" dirty="0"/>
              <a:t>Sampling frame</a:t>
            </a:r>
            <a:r>
              <a:rPr lang="pl-PL" sz="3600" b="1" noProof="0" dirty="0"/>
              <a:t> </a:t>
            </a:r>
            <a:r>
              <a:rPr lang="en-US" sz="2000" noProof="0" dirty="0"/>
              <a:t>(„to secure a sample which, subject to limitations of size, will reproduce the characteristics of the population, especially those of immediate interest, as closely as possible”, Yates 1965: 9)</a:t>
            </a:r>
          </a:p>
          <a:p>
            <a:pPr>
              <a:defRPr/>
            </a:pPr>
            <a:r>
              <a:rPr lang="en-US" b="1" noProof="0" dirty="0"/>
              <a:t>Purpose / research question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3600" b="1" noProof="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noProof="0" dirty="0"/>
          </a:p>
          <a:p>
            <a:pPr>
              <a:defRPr/>
            </a:pPr>
            <a:endParaRPr lang="en-US" noProof="0" dirty="0"/>
          </a:p>
        </p:txBody>
      </p:sp>
      <p:sp>
        <p:nvSpPr>
          <p:cNvPr id="34820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819213D-24C5-40D3-9EFD-0D62B5899938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17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Corpus design CRITERIA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64249" y="1508950"/>
            <a:ext cx="8830121" cy="4847400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r>
              <a:rPr lang="pl-PL" dirty="0"/>
              <a:t>Corpus </a:t>
            </a:r>
            <a:r>
              <a:rPr lang="pl-PL" dirty="0" err="1"/>
              <a:t>type</a:t>
            </a:r>
            <a:endParaRPr lang="pl-PL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 err="1"/>
              <a:t>Size</a:t>
            </a:r>
            <a:r>
              <a:rPr lang="pl-PL" dirty="0"/>
              <a:t> (</a:t>
            </a:r>
            <a:r>
              <a:rPr lang="pl-PL" dirty="0" err="1"/>
              <a:t>how</a:t>
            </a:r>
            <a:r>
              <a:rPr lang="pl-PL" dirty="0"/>
              <a:t> </a:t>
            </a:r>
            <a:r>
              <a:rPr lang="pl-PL" dirty="0" err="1"/>
              <a:t>large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large</a:t>
            </a:r>
            <a:r>
              <a:rPr lang="pl-PL" dirty="0"/>
              <a:t>?)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 err="1"/>
              <a:t>Number</a:t>
            </a:r>
            <a:r>
              <a:rPr lang="pl-PL" dirty="0"/>
              <a:t> of </a:t>
            </a:r>
            <a:r>
              <a:rPr lang="pl-PL" dirty="0" err="1"/>
              <a:t>texts</a:t>
            </a:r>
            <a:endParaRPr lang="pl-PL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 err="1"/>
              <a:t>Sampling</a:t>
            </a:r>
            <a:r>
              <a:rPr lang="pl-PL" dirty="0"/>
              <a:t>: </a:t>
            </a:r>
            <a:r>
              <a:rPr lang="pl-PL" dirty="0" err="1"/>
              <a:t>full</a:t>
            </a:r>
            <a:r>
              <a:rPr lang="pl-PL" dirty="0"/>
              <a:t> </a:t>
            </a:r>
            <a:r>
              <a:rPr lang="pl-PL" dirty="0" err="1"/>
              <a:t>texts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extracts</a:t>
            </a:r>
            <a:endParaRPr lang="pl-PL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 err="1"/>
              <a:t>Subject</a:t>
            </a:r>
            <a:endParaRPr lang="pl-PL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 err="1"/>
              <a:t>Text</a:t>
            </a:r>
            <a:r>
              <a:rPr lang="pl-PL" dirty="0"/>
              <a:t> </a:t>
            </a:r>
            <a:r>
              <a:rPr lang="pl-PL" dirty="0" err="1"/>
              <a:t>type</a:t>
            </a:r>
            <a:endParaRPr lang="pl-PL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 err="1"/>
              <a:t>Authorship</a:t>
            </a:r>
            <a:endParaRPr lang="pl-PL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 err="1"/>
              <a:t>Publication</a:t>
            </a:r>
            <a:r>
              <a:rPr lang="pl-PL" dirty="0"/>
              <a:t> </a:t>
            </a:r>
            <a:r>
              <a:rPr lang="pl-PL" dirty="0" err="1"/>
              <a:t>date</a:t>
            </a:r>
            <a:endParaRPr lang="pl-PL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/>
              <a:t>Language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 err="1"/>
              <a:t>Other</a:t>
            </a:r>
            <a:r>
              <a:rPr lang="pl-PL" dirty="0"/>
              <a:t>: file </a:t>
            </a:r>
            <a:r>
              <a:rPr lang="pl-PL" dirty="0" err="1"/>
              <a:t>type</a:t>
            </a:r>
            <a:r>
              <a:rPr lang="pl-PL" dirty="0"/>
              <a:t>, file </a:t>
            </a:r>
            <a:r>
              <a:rPr lang="pl-PL" dirty="0" err="1"/>
              <a:t>naming</a:t>
            </a:r>
            <a:r>
              <a:rPr lang="pl-PL" dirty="0"/>
              <a:t> </a:t>
            </a:r>
            <a:r>
              <a:rPr lang="pl-PL" dirty="0" err="1"/>
              <a:t>conventions</a:t>
            </a:r>
            <a:r>
              <a:rPr lang="pl-PL" dirty="0"/>
              <a:t>, </a:t>
            </a:r>
            <a:r>
              <a:rPr lang="pl-PL" dirty="0" err="1"/>
              <a:t>metadata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38A1F99-AFED-43A1-84EA-E282E79FB5D9}" type="slidenum">
              <a:rPr lang="pl-PL" smtClean="0"/>
              <a:pPr>
                <a:defRPr/>
              </a:pPr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111395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 noProof="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en-US" noProof="0" dirty="0"/>
          </a:p>
          <a:p>
            <a:pPr marL="0" indent="0" algn="ctr">
              <a:buFont typeface="Arial" panose="020B0604020202020204" pitchFamily="34" charset="0"/>
              <a:buNone/>
              <a:defRPr/>
            </a:pPr>
            <a:r>
              <a:rPr lang="en-US" sz="4800" b="1" noProof="0" dirty="0"/>
              <a:t>CORPUS ANALYSIS</a:t>
            </a:r>
          </a:p>
        </p:txBody>
      </p:sp>
      <p:sp>
        <p:nvSpPr>
          <p:cNvPr id="35844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1BF936-9614-4010-AEB6-6E4D2D2B63B7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8184635-B0AA-4413-BA5E-64A4D1632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Please register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A3DE11C-1FB1-4192-984A-C1AC2E547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noProof="0" dirty="0">
              <a:hlinkClick r:id="rId2"/>
            </a:endParaRPr>
          </a:p>
          <a:p>
            <a:r>
              <a:rPr lang="en-US" noProof="0" dirty="0">
                <a:hlinkClick r:id="rId2"/>
              </a:rPr>
              <a:t>https://www.english-corpora.org/</a:t>
            </a:r>
            <a:endParaRPr lang="en-US" noProof="0" dirty="0"/>
          </a:p>
          <a:p>
            <a:endParaRPr lang="en-US" noProof="0" dirty="0"/>
          </a:p>
          <a:p>
            <a:r>
              <a:rPr lang="en-US" noProof="0" dirty="0"/>
              <a:t>Sketch Engine </a:t>
            </a:r>
            <a:r>
              <a:rPr lang="en-US" noProof="0" dirty="0">
                <a:hlinkClick r:id="rId3"/>
              </a:rPr>
              <a:t>https://www.sketchengine.eu/</a:t>
            </a:r>
            <a:r>
              <a:rPr lang="en-US" noProof="0" dirty="0"/>
              <a:t> </a:t>
            </a:r>
            <a:r>
              <a:rPr lang="en-US" noProof="0" dirty="0">
                <a:sym typeface="Wingdings" panose="05000000000000000000" pitchFamily="2" charset="2"/>
              </a:rPr>
              <a:t> Free Trial</a:t>
            </a:r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4F571358-83DF-4AAB-A970-F78DAC8FE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40EB31-296E-4898-A777-528198FEA2E8}" type="slidenum">
              <a:rPr lang="pl-PL" altLang="pl-PL" smtClean="0"/>
              <a:pPr>
                <a:defRPr/>
              </a:pPr>
              <a:t>2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4026326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Corpus analysis software</a:t>
            </a:r>
          </a:p>
        </p:txBody>
      </p:sp>
      <p:sp>
        <p:nvSpPr>
          <p:cNvPr id="23555" name="Symbol zastępczy zawartości 2"/>
          <p:cNvSpPr>
            <a:spLocks noGrp="1"/>
          </p:cNvSpPr>
          <p:nvPr>
            <p:ph idx="1"/>
          </p:nvPr>
        </p:nvSpPr>
        <p:spPr>
          <a:xfrm>
            <a:off x="793750" y="1419225"/>
            <a:ext cx="9366250" cy="4800600"/>
          </a:xfrm>
        </p:spPr>
        <p:txBody>
          <a:bodyPr/>
          <a:lstStyle/>
          <a:p>
            <a:pPr>
              <a:defRPr/>
            </a:pPr>
            <a:r>
              <a:rPr lang="en-US" altLang="en-US" sz="2800" b="1" noProof="0" dirty="0" err="1"/>
              <a:t>Sketchengine</a:t>
            </a:r>
            <a:r>
              <a:rPr lang="en-US" altLang="en-US" sz="2800" noProof="0" dirty="0"/>
              <a:t> (1 month free; 8 EUR per month nonacademic use), UTF8 txt files </a:t>
            </a:r>
            <a:r>
              <a:rPr lang="en-US" altLang="en-US" sz="2800" u="sng" noProof="0" dirty="0">
                <a:hlinkClick r:id="rId3"/>
              </a:rPr>
              <a:t>https://www.sketchengine.eu/</a:t>
            </a:r>
            <a:endParaRPr lang="en-US" altLang="en-US" sz="2800" u="sng" noProof="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en-US" sz="2800" u="sng" noProof="0" dirty="0"/>
          </a:p>
          <a:p>
            <a:pPr>
              <a:defRPr/>
            </a:pPr>
            <a:r>
              <a:rPr lang="en-US" altLang="en-US" sz="2800" b="1" noProof="0" dirty="0"/>
              <a:t>#LancsBox </a:t>
            </a:r>
            <a:r>
              <a:rPr lang="en-US" altLang="en-US" sz="2800" noProof="0" dirty="0"/>
              <a:t>(freeware) </a:t>
            </a:r>
            <a:r>
              <a:rPr lang="en-US" altLang="en-US" sz="2800" noProof="0" dirty="0">
                <a:hlinkClick r:id="rId4"/>
              </a:rPr>
              <a:t>http://corpora.lancs.ac.uk/lancsbox/</a:t>
            </a:r>
            <a:r>
              <a:rPr lang="en-US" altLang="en-US" sz="2800" noProof="0" dirty="0"/>
              <a:t>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en-US" sz="2800" noProof="0" dirty="0"/>
          </a:p>
          <a:p>
            <a:pPr>
              <a:defRPr/>
            </a:pPr>
            <a:r>
              <a:rPr lang="en-US" altLang="en-US" sz="2800" b="1" noProof="0" dirty="0" err="1"/>
              <a:t>AntConc</a:t>
            </a:r>
            <a:r>
              <a:rPr lang="en-US" altLang="en-US" sz="2800" noProof="0" dirty="0"/>
              <a:t> &amp; other tools (freeware), </a:t>
            </a:r>
            <a:r>
              <a:rPr lang="en-US" altLang="en-US" sz="2800" noProof="0" dirty="0">
                <a:solidFill>
                  <a:srgbClr val="00B050"/>
                </a:solidFill>
              </a:rPr>
              <a:t>UTF8 txt files</a:t>
            </a:r>
            <a:r>
              <a:rPr lang="en-US" altLang="en-US" sz="2800" noProof="0" dirty="0"/>
              <a:t> </a:t>
            </a:r>
            <a:r>
              <a:rPr lang="en-US" altLang="en-US" sz="2800" noProof="0" dirty="0">
                <a:hlinkClick r:id="rId5"/>
              </a:rPr>
              <a:t>http://www.laurenceanthony.net/software.html</a:t>
            </a:r>
            <a:endParaRPr lang="en-US" altLang="en-US" sz="2800" noProof="0" dirty="0"/>
          </a:p>
          <a:p>
            <a:pPr>
              <a:defRPr/>
            </a:pPr>
            <a:endParaRPr lang="en-US" altLang="en-US" sz="2800" noProof="0" dirty="0"/>
          </a:p>
          <a:p>
            <a:pPr>
              <a:defRPr/>
            </a:pPr>
            <a:r>
              <a:rPr lang="en-US" altLang="en-US" sz="2800" b="1" noProof="0" dirty="0"/>
              <a:t>Wordsmith</a:t>
            </a:r>
            <a:r>
              <a:rPr lang="en-US" altLang="en-US" sz="2800" noProof="0" dirty="0"/>
              <a:t> Tools (free 9.0; 50 GBP – 7.0), </a:t>
            </a:r>
            <a:r>
              <a:rPr lang="en-US" altLang="en-US" sz="2800" noProof="0" dirty="0">
                <a:solidFill>
                  <a:srgbClr val="00B050"/>
                </a:solidFill>
              </a:rPr>
              <a:t>Unicode files </a:t>
            </a:r>
            <a:r>
              <a:rPr lang="en-US" altLang="en-US" sz="2800" noProof="0" dirty="0">
                <a:hlinkClick r:id="rId6"/>
              </a:rPr>
              <a:t>https://www.lexically.net/wordsmith/version4/</a:t>
            </a:r>
            <a:endParaRPr lang="en-US" altLang="en-US" sz="2800" noProof="0" dirty="0"/>
          </a:p>
          <a:p>
            <a:pPr>
              <a:defRPr/>
            </a:pPr>
            <a:endParaRPr lang="en-US" altLang="en-US" sz="2800" noProof="0" dirty="0"/>
          </a:p>
          <a:p>
            <a:pPr>
              <a:defRPr/>
            </a:pPr>
            <a:endParaRPr lang="en-US" altLang="en-US" noProof="0" dirty="0"/>
          </a:p>
          <a:p>
            <a:pPr>
              <a:defRPr/>
            </a:pPr>
            <a:endParaRPr lang="en-US" altLang="en-US" noProof="0" dirty="0"/>
          </a:p>
        </p:txBody>
      </p:sp>
      <p:sp>
        <p:nvSpPr>
          <p:cNvPr id="36868" name="Symbol zastępczy numeru slajdu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9116423-BDB8-4E76-BC93-42E13721FD66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20</a:t>
            </a:fld>
            <a:endParaRPr lang="pl-PL" altLang="en-US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pl-PL" noProof="0" dirty="0"/>
              <a:t>BASIC </a:t>
            </a:r>
            <a:r>
              <a:rPr lang="en-US" noProof="0" dirty="0"/>
              <a:t>Corpus Analysis Techniques</a:t>
            </a:r>
          </a:p>
        </p:txBody>
      </p:sp>
      <p:sp>
        <p:nvSpPr>
          <p:cNvPr id="40963" name="Symbol zastępczy zawartości 2"/>
          <p:cNvSpPr>
            <a:spLocks noGrp="1"/>
          </p:cNvSpPr>
          <p:nvPr>
            <p:ph idx="1"/>
          </p:nvPr>
        </p:nvSpPr>
        <p:spPr>
          <a:xfrm>
            <a:off x="652463" y="1154113"/>
            <a:ext cx="9534525" cy="5302250"/>
          </a:xfrm>
        </p:spPr>
        <p:txBody>
          <a:bodyPr/>
          <a:lstStyle/>
          <a:p>
            <a:r>
              <a:rPr lang="en-US" altLang="en-US" sz="2800" b="1" noProof="0" dirty="0"/>
              <a:t>Wordlists</a:t>
            </a:r>
          </a:p>
          <a:p>
            <a:pPr lvl="1"/>
            <a:r>
              <a:rPr lang="en-US" altLang="en-US" sz="2400" noProof="0" dirty="0"/>
              <a:t>Alphabetical lists</a:t>
            </a:r>
          </a:p>
          <a:p>
            <a:pPr lvl="1"/>
            <a:r>
              <a:rPr lang="en-US" altLang="en-US" sz="2400" noProof="0" dirty="0"/>
              <a:t>Frequency-ranked lists and dispersion</a:t>
            </a:r>
          </a:p>
          <a:p>
            <a:pPr lvl="1"/>
            <a:r>
              <a:rPr lang="en-US" altLang="en-US" sz="2400" b="1" noProof="0" dirty="0"/>
              <a:t>Keywords</a:t>
            </a:r>
          </a:p>
          <a:p>
            <a:pPr lvl="1"/>
            <a:r>
              <a:rPr lang="en-US" altLang="en-US" sz="2400" noProof="0" dirty="0"/>
              <a:t>Lists of </a:t>
            </a:r>
            <a:r>
              <a:rPr lang="en-US" altLang="en-US" sz="2400" b="1" noProof="0" dirty="0"/>
              <a:t>clusters</a:t>
            </a:r>
          </a:p>
          <a:p>
            <a:pPr lvl="1"/>
            <a:endParaRPr lang="en-US" altLang="en-US" sz="2400" noProof="0" dirty="0"/>
          </a:p>
          <a:p>
            <a:r>
              <a:rPr lang="en-US" altLang="en-US" sz="2800" b="1" noProof="0" dirty="0"/>
              <a:t>KWIC Concordance</a:t>
            </a:r>
          </a:p>
          <a:p>
            <a:r>
              <a:rPr lang="en-US" altLang="en-US" sz="2800" b="1" noProof="0" dirty="0"/>
              <a:t>Collocates</a:t>
            </a:r>
            <a:r>
              <a:rPr lang="en-US" altLang="en-US" sz="2800" noProof="0" dirty="0"/>
              <a:t> and association measures; semantic prosodies</a:t>
            </a:r>
            <a:endParaRPr lang="en-US" altLang="en-US" sz="2800" b="1" noProof="0" dirty="0"/>
          </a:p>
          <a:p>
            <a:endParaRPr lang="en-US" altLang="en-US" sz="2800" b="1" noProof="0" dirty="0"/>
          </a:p>
          <a:p>
            <a:r>
              <a:rPr lang="pl-PL" altLang="en-US" sz="2800" b="1" noProof="0" dirty="0" err="1"/>
              <a:t>Measures</a:t>
            </a:r>
            <a:r>
              <a:rPr lang="en-US" altLang="en-US" sz="2800" b="1" noProof="0" dirty="0"/>
              <a:t>: </a:t>
            </a:r>
            <a:r>
              <a:rPr lang="en-US" altLang="en-US" sz="2800" noProof="0" dirty="0"/>
              <a:t>average sentence/word length; (standardized) type/token ratio; lexical density</a:t>
            </a:r>
            <a:endParaRPr lang="en-US" altLang="en-US" sz="2800" b="1" noProof="0" dirty="0"/>
          </a:p>
        </p:txBody>
      </p:sp>
      <p:sp>
        <p:nvSpPr>
          <p:cNvPr id="40964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C5A99FE-6C68-43EE-BB61-D1C0E961E088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21</a:t>
            </a:fld>
            <a:endParaRPr lang="pl-PL" altLang="en-US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C6EABC2-48DE-4C15-A338-807190560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SKETCH ENGINE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004D500-E86A-4A77-9344-08D313EA0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Log </a:t>
            </a:r>
            <a:r>
              <a:rPr lang="pl-PL" dirty="0" err="1"/>
              <a:t>into</a:t>
            </a:r>
            <a:r>
              <a:rPr lang="pl-PL" dirty="0"/>
              <a:t> </a:t>
            </a:r>
            <a:r>
              <a:rPr lang="pl-PL" dirty="0" err="1"/>
              <a:t>Sketch</a:t>
            </a:r>
            <a:r>
              <a:rPr lang="pl-PL" dirty="0"/>
              <a:t> Engine</a:t>
            </a:r>
          </a:p>
          <a:p>
            <a:endParaRPr lang="pl-PL" dirty="0"/>
          </a:p>
          <a:p>
            <a:r>
              <a:rPr lang="pl-PL" dirty="0" err="1"/>
              <a:t>Compile</a:t>
            </a:r>
            <a:r>
              <a:rPr lang="pl-PL" dirty="0"/>
              <a:t> a </a:t>
            </a:r>
            <a:r>
              <a:rPr lang="pl-PL" dirty="0" err="1"/>
              <a:t>corpus</a:t>
            </a:r>
            <a:r>
              <a:rPr lang="pl-PL" dirty="0"/>
              <a:t> (POS-</a:t>
            </a:r>
            <a:r>
              <a:rPr lang="pl-PL" dirty="0" err="1"/>
              <a:t>tagging</a:t>
            </a:r>
            <a:r>
              <a:rPr lang="pl-PL" dirty="0"/>
              <a:t>, </a:t>
            </a:r>
            <a:r>
              <a:rPr lang="pl-PL" dirty="0" err="1"/>
              <a:t>lemmatization</a:t>
            </a:r>
            <a:r>
              <a:rPr lang="pl-PL" dirty="0"/>
              <a:t>)</a:t>
            </a:r>
            <a:r>
              <a:rPr lang="pl-PL" dirty="0">
                <a:sym typeface="Wingdings" panose="05000000000000000000" pitchFamily="2" charset="2"/>
              </a:rPr>
              <a:t> EU Directive Corpus</a:t>
            </a:r>
          </a:p>
          <a:p>
            <a:r>
              <a:rPr lang="pl-PL" dirty="0">
                <a:sym typeface="Wingdings" panose="05000000000000000000" pitchFamily="2" charset="2"/>
              </a:rPr>
              <a:t>Corpus info</a:t>
            </a:r>
          </a:p>
          <a:p>
            <a:r>
              <a:rPr lang="pl-PL" dirty="0" err="1">
                <a:sym typeface="Wingdings" panose="05000000000000000000" pitchFamily="2" charset="2"/>
              </a:rPr>
              <a:t>Extract</a:t>
            </a:r>
            <a:r>
              <a:rPr lang="pl-PL" dirty="0">
                <a:sym typeface="Wingdings" panose="05000000000000000000" pitchFamily="2" charset="2"/>
              </a:rPr>
              <a:t> a </a:t>
            </a:r>
            <a:r>
              <a:rPr lang="pl-PL" dirty="0" err="1">
                <a:sym typeface="Wingdings" panose="05000000000000000000" pitchFamily="2" charset="2"/>
              </a:rPr>
              <a:t>wordlist</a:t>
            </a:r>
            <a:endParaRPr lang="pl-PL" dirty="0">
              <a:sym typeface="Wingdings" panose="05000000000000000000" pitchFamily="2" charset="2"/>
            </a:endParaRPr>
          </a:p>
          <a:p>
            <a:r>
              <a:rPr lang="pl-PL" dirty="0" err="1">
                <a:sym typeface="Wingdings" panose="05000000000000000000" pitchFamily="2" charset="2"/>
              </a:rPr>
              <a:t>Analyse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concordance</a:t>
            </a:r>
            <a:r>
              <a:rPr lang="pl-PL" dirty="0">
                <a:sym typeface="Wingdings" panose="05000000000000000000" pitchFamily="2" charset="2"/>
              </a:rPr>
              <a:t> lines  </a:t>
            </a:r>
            <a:r>
              <a:rPr lang="pl-PL" i="1" dirty="0" err="1">
                <a:sym typeface="Wingdings" panose="05000000000000000000" pitchFamily="2" charset="2"/>
              </a:rPr>
              <a:t>contract</a:t>
            </a:r>
            <a:r>
              <a:rPr lang="pl-PL" i="1" dirty="0">
                <a:sym typeface="Wingdings" panose="05000000000000000000" pitchFamily="2" charset="2"/>
              </a:rPr>
              <a:t>, </a:t>
            </a:r>
            <a:r>
              <a:rPr lang="pl-PL" i="1" dirty="0" err="1">
                <a:sym typeface="Wingdings" panose="05000000000000000000" pitchFamily="2" charset="2"/>
              </a:rPr>
              <a:t>consumer</a:t>
            </a:r>
            <a:endParaRPr lang="pl-PL" i="1" dirty="0">
              <a:sym typeface="Wingdings" panose="05000000000000000000" pitchFamily="2" charset="2"/>
            </a:endParaRPr>
          </a:p>
          <a:p>
            <a:r>
              <a:rPr lang="pl-PL" dirty="0">
                <a:sym typeface="Wingdings" panose="05000000000000000000" pitchFamily="2" charset="2"/>
              </a:rPr>
              <a:t>Word </a:t>
            </a:r>
            <a:r>
              <a:rPr lang="pl-PL" dirty="0" err="1">
                <a:sym typeface="Wingdings" panose="05000000000000000000" pitchFamily="2" charset="2"/>
              </a:rPr>
              <a:t>Sketch</a:t>
            </a:r>
            <a:r>
              <a:rPr lang="pl-PL" dirty="0">
                <a:sym typeface="Wingdings" panose="05000000000000000000" pitchFamily="2" charset="2"/>
              </a:rPr>
              <a:t>  </a:t>
            </a:r>
            <a:r>
              <a:rPr lang="pl-PL" dirty="0" err="1">
                <a:sym typeface="Wingdings" panose="05000000000000000000" pitchFamily="2" charset="2"/>
              </a:rPr>
              <a:t>contract</a:t>
            </a:r>
            <a:r>
              <a:rPr lang="pl-PL" dirty="0">
                <a:sym typeface="Wingdings" panose="05000000000000000000" pitchFamily="2" charset="2"/>
              </a:rPr>
              <a:t>, </a:t>
            </a:r>
            <a:r>
              <a:rPr lang="pl-PL" dirty="0" err="1">
                <a:sym typeface="Wingdings" panose="05000000000000000000" pitchFamily="2" charset="2"/>
              </a:rPr>
              <a:t>consumer</a:t>
            </a:r>
            <a:endParaRPr lang="pl-PL" dirty="0">
              <a:sym typeface="Wingdings" panose="05000000000000000000" pitchFamily="2" charset="2"/>
            </a:endParaRPr>
          </a:p>
          <a:p>
            <a:r>
              <a:rPr lang="pl-PL" dirty="0" err="1">
                <a:sym typeface="Wingdings" panose="05000000000000000000" pitchFamily="2" charset="2"/>
              </a:rPr>
              <a:t>Keywords</a:t>
            </a:r>
            <a:endParaRPr lang="pl-PL" dirty="0">
              <a:sym typeface="Wingdings" panose="05000000000000000000" pitchFamily="2" charset="2"/>
            </a:endParaRPr>
          </a:p>
          <a:p>
            <a:r>
              <a:rPr lang="pl-PL" dirty="0">
                <a:sym typeface="Wingdings" panose="05000000000000000000" pitchFamily="2" charset="2"/>
              </a:rPr>
              <a:t>N-</a:t>
            </a:r>
            <a:r>
              <a:rPr lang="pl-PL" dirty="0" err="1">
                <a:sym typeface="Wingdings" panose="05000000000000000000" pitchFamily="2" charset="2"/>
              </a:rPr>
              <a:t>grams</a:t>
            </a:r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23EE75F9-90FE-4392-94DA-3537837FC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40EB31-296E-4898-A777-528198FEA2E8}" type="slidenum">
              <a:rPr lang="pl-PL" altLang="pl-PL" smtClean="0"/>
              <a:pPr>
                <a:defRPr/>
              </a:pPr>
              <a:t>22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3322989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Keywords</a:t>
            </a:r>
          </a:p>
        </p:txBody>
      </p:sp>
      <p:sp>
        <p:nvSpPr>
          <p:cNvPr id="43011" name="Symbol zastępczy zawartości 2"/>
          <p:cNvSpPr>
            <a:spLocks noGrp="1"/>
          </p:cNvSpPr>
          <p:nvPr>
            <p:ph idx="1"/>
          </p:nvPr>
        </p:nvSpPr>
        <p:spPr>
          <a:xfrm>
            <a:off x="1524000" y="1484313"/>
            <a:ext cx="9144000" cy="4968875"/>
          </a:xfrm>
        </p:spPr>
        <p:txBody>
          <a:bodyPr/>
          <a:lstStyle/>
          <a:p>
            <a:r>
              <a:rPr lang="en-US" altLang="pl-PL" sz="2800" noProof="0" dirty="0"/>
              <a:t>Keyword – word that is found to be outstanding in its frequency in </a:t>
            </a:r>
            <a:r>
              <a:rPr lang="en-US" altLang="pl-PL" sz="2800" b="1" noProof="0" dirty="0"/>
              <a:t>the focus corpus </a:t>
            </a:r>
            <a:r>
              <a:rPr lang="en-US" altLang="pl-PL" sz="2800" noProof="0" dirty="0"/>
              <a:t>with reference to its frequency in another, generally larger corpus (</a:t>
            </a:r>
            <a:r>
              <a:rPr lang="en-US" altLang="pl-PL" sz="2800" b="1" noProof="0" dirty="0"/>
              <a:t>reference corpus</a:t>
            </a:r>
            <a:r>
              <a:rPr lang="en-US" altLang="pl-PL" sz="2800" noProof="0" dirty="0"/>
              <a:t>); become cognitively salient through their repetitive, unusually frequent use</a:t>
            </a:r>
          </a:p>
          <a:p>
            <a:pPr lvl="1"/>
            <a:r>
              <a:rPr lang="en-US" altLang="pl-PL" sz="2400" noProof="0" dirty="0"/>
              <a:t>Difference mindset (</a:t>
            </a:r>
            <a:r>
              <a:rPr lang="en-US" altLang="pl-PL" sz="2400" noProof="0" dirty="0" err="1"/>
              <a:t>P.Baker</a:t>
            </a:r>
            <a:r>
              <a:rPr lang="en-US" altLang="pl-PL" sz="2400" noProof="0" dirty="0"/>
              <a:t>)</a:t>
            </a:r>
          </a:p>
        </p:txBody>
      </p:sp>
      <p:sp>
        <p:nvSpPr>
          <p:cNvPr id="43012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DC35DFC-61DC-4867-9C77-F35BA74FDF09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23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KWIC concordance</a:t>
            </a:r>
          </a:p>
        </p:txBody>
      </p:sp>
      <p:sp>
        <p:nvSpPr>
          <p:cNvPr id="45059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pl-PL" noProof="0" dirty="0"/>
              <a:t>A list of all the occurrences of a specified word or expression in a corpus, set in the middle of one line of context each. KWIC concordances help identify collocates</a:t>
            </a:r>
          </a:p>
          <a:p>
            <a:r>
              <a:rPr lang="en-US" altLang="pl-PL" b="1" noProof="0" dirty="0"/>
              <a:t>Collocates</a:t>
            </a:r>
            <a:r>
              <a:rPr lang="en-US" altLang="pl-PL" noProof="0" dirty="0"/>
              <a:t> – words which occur in the </a:t>
            </a:r>
            <a:r>
              <a:rPr lang="en-US" altLang="pl-PL" noProof="0" dirty="0" err="1"/>
              <a:t>neighbourhood</a:t>
            </a:r>
            <a:r>
              <a:rPr lang="en-US" altLang="pl-PL" noProof="0" dirty="0"/>
              <a:t> (</a:t>
            </a:r>
            <a:r>
              <a:rPr lang="en-US" altLang="pl-PL" b="1" noProof="0" dirty="0"/>
              <a:t>co-text</a:t>
            </a:r>
            <a:r>
              <a:rPr lang="en-US" altLang="pl-PL" noProof="0" dirty="0"/>
              <a:t>) of the search word</a:t>
            </a:r>
          </a:p>
        </p:txBody>
      </p:sp>
      <p:sp>
        <p:nvSpPr>
          <p:cNvPr id="45060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20AD090-41CB-41B1-88EC-5EB2D288FA67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24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N-grams / lexical bundles</a:t>
            </a:r>
          </a:p>
        </p:txBody>
      </p:sp>
      <p:sp>
        <p:nvSpPr>
          <p:cNvPr id="47107" name="Symbol zastępczy zawartości 2"/>
          <p:cNvSpPr>
            <a:spLocks noGrp="1"/>
          </p:cNvSpPr>
          <p:nvPr>
            <p:ph idx="1"/>
          </p:nvPr>
        </p:nvSpPr>
        <p:spPr>
          <a:xfrm>
            <a:off x="1524000" y="1412875"/>
            <a:ext cx="8748713" cy="5445125"/>
          </a:xfrm>
        </p:spPr>
        <p:txBody>
          <a:bodyPr/>
          <a:lstStyle/>
          <a:p>
            <a:r>
              <a:rPr lang="en-US" altLang="pl-PL" noProof="0" dirty="0"/>
              <a:t>Clusters – words which are found repeatedly together in sequence; recurrent expressions regardless of their </a:t>
            </a:r>
            <a:r>
              <a:rPr lang="en-US" altLang="pl-PL" noProof="0" dirty="0" err="1"/>
              <a:t>idiomacity</a:t>
            </a:r>
            <a:r>
              <a:rPr lang="en-US" altLang="pl-PL" noProof="0" dirty="0"/>
              <a:t>, and regardless of their structural status</a:t>
            </a:r>
          </a:p>
          <a:p>
            <a:pPr lvl="1"/>
            <a:r>
              <a:rPr lang="en-US" altLang="pl-PL" b="1" noProof="0" dirty="0"/>
              <a:t>N-grams</a:t>
            </a:r>
            <a:r>
              <a:rPr lang="en-US" altLang="pl-PL" b="1" dirty="0"/>
              <a:t>, lexical bundles</a:t>
            </a:r>
            <a:r>
              <a:rPr lang="en-US" altLang="pl-PL" dirty="0"/>
              <a:t>, p-frames </a:t>
            </a:r>
            <a:r>
              <a:rPr lang="en-US" altLang="pl-PL" noProof="0" dirty="0"/>
              <a:t>(phrase-frames), multi-word</a:t>
            </a:r>
            <a:r>
              <a:rPr lang="pl-PL" altLang="pl-PL" noProof="0" dirty="0"/>
              <a:t> </a:t>
            </a:r>
            <a:r>
              <a:rPr lang="en-US" altLang="pl-PL" noProof="0" dirty="0"/>
              <a:t>units, conversational routines, fixed expressions</a:t>
            </a:r>
            <a:endParaRPr lang="pl-PL" altLang="pl-PL" noProof="0" dirty="0"/>
          </a:p>
          <a:p>
            <a:pPr marL="1314450" lvl="3" indent="0">
              <a:buNone/>
            </a:pPr>
            <a:r>
              <a:rPr lang="pl-PL" altLang="pl-PL" i="1" noProof="0" dirty="0"/>
              <a:t>2-gram: data </a:t>
            </a:r>
            <a:r>
              <a:rPr lang="pl-PL" altLang="pl-PL" i="1" noProof="0" dirty="0" err="1"/>
              <a:t>privacy</a:t>
            </a:r>
            <a:endParaRPr lang="pl-PL" altLang="pl-PL" i="1" noProof="0" dirty="0"/>
          </a:p>
          <a:p>
            <a:pPr marL="1314450" lvl="3" indent="0">
              <a:buNone/>
            </a:pPr>
            <a:r>
              <a:rPr lang="pl-PL" altLang="pl-PL" i="1" noProof="0" dirty="0"/>
              <a:t>3-gram: </a:t>
            </a:r>
            <a:r>
              <a:rPr lang="pl-PL" altLang="pl-PL" i="1" noProof="0" dirty="0" err="1"/>
              <a:t>rule</a:t>
            </a:r>
            <a:r>
              <a:rPr lang="pl-PL" altLang="pl-PL" i="1" noProof="0" dirty="0"/>
              <a:t> of law</a:t>
            </a:r>
          </a:p>
          <a:p>
            <a:pPr marL="1314450" lvl="3" indent="0">
              <a:buNone/>
            </a:pPr>
            <a:r>
              <a:rPr lang="pl-PL" altLang="pl-PL" i="1" dirty="0"/>
              <a:t>6-gram: </a:t>
            </a:r>
            <a:r>
              <a:rPr lang="pl-PL" altLang="pl-PL" i="1" dirty="0" err="1"/>
              <a:t>shall</a:t>
            </a:r>
            <a:r>
              <a:rPr lang="pl-PL" altLang="pl-PL" i="1" dirty="0"/>
              <a:t> </a:t>
            </a:r>
            <a:r>
              <a:rPr lang="pl-PL" altLang="pl-PL" i="1" dirty="0" err="1"/>
              <a:t>ensure</a:t>
            </a:r>
            <a:r>
              <a:rPr lang="pl-PL" altLang="pl-PL" i="1" dirty="0"/>
              <a:t> </a:t>
            </a:r>
            <a:r>
              <a:rPr lang="pl-PL" altLang="pl-PL" i="1" dirty="0" err="1"/>
              <a:t>that</a:t>
            </a:r>
            <a:r>
              <a:rPr lang="pl-PL" altLang="pl-PL" i="1" dirty="0"/>
              <a:t> the </a:t>
            </a:r>
            <a:r>
              <a:rPr lang="pl-PL" altLang="pl-PL" i="1" dirty="0" err="1"/>
              <a:t>Member</a:t>
            </a:r>
            <a:r>
              <a:rPr lang="pl-PL" altLang="pl-PL" i="1" dirty="0"/>
              <a:t> </a:t>
            </a:r>
            <a:r>
              <a:rPr lang="pl-PL" altLang="pl-PL" i="1" dirty="0" err="1"/>
              <a:t>States</a:t>
            </a:r>
            <a:endParaRPr lang="en-US" altLang="pl-PL" i="1" noProof="0" dirty="0"/>
          </a:p>
        </p:txBody>
      </p:sp>
      <p:sp>
        <p:nvSpPr>
          <p:cNvPr id="47108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3979499-1D51-4B69-9BF6-076C0062661D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25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 noProof="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en-US" noProof="0" dirty="0"/>
          </a:p>
          <a:p>
            <a:pPr marL="0" indent="0" algn="ctr">
              <a:buFont typeface="Arial" panose="020B0604020202020204" pitchFamily="34" charset="0"/>
              <a:buNone/>
              <a:defRPr/>
            </a:pPr>
            <a:r>
              <a:rPr lang="en-US" sz="4000" b="1" noProof="0" dirty="0"/>
              <a:t>CORPUS LINGUISTICS </a:t>
            </a:r>
          </a:p>
          <a:p>
            <a:pPr marL="0" indent="0" algn="ctr">
              <a:buFont typeface="Arial" panose="020B0604020202020204" pitchFamily="34" charset="0"/>
              <a:buNone/>
              <a:defRPr/>
            </a:pPr>
            <a:r>
              <a:rPr lang="en-US" sz="4000" b="1" noProof="0" dirty="0"/>
              <a:t>AS A RESEARCH METHOD</a:t>
            </a:r>
          </a:p>
        </p:txBody>
      </p:sp>
      <p:sp>
        <p:nvSpPr>
          <p:cNvPr id="49156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A362B2C-0592-4C7A-BD1C-366E47282E14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26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Types of CORPUS RESEARCH</a:t>
            </a:r>
          </a:p>
        </p:txBody>
      </p:sp>
      <p:sp>
        <p:nvSpPr>
          <p:cNvPr id="50179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pl-PL" altLang="pl-PL" b="1" noProof="0" dirty="0"/>
          </a:p>
          <a:p>
            <a:pPr>
              <a:lnSpc>
                <a:spcPct val="150000"/>
              </a:lnSpc>
            </a:pPr>
            <a:r>
              <a:rPr lang="en-US" altLang="pl-PL" b="1" noProof="0" dirty="0"/>
              <a:t>Corpus-based</a:t>
            </a:r>
          </a:p>
          <a:p>
            <a:pPr>
              <a:lnSpc>
                <a:spcPct val="150000"/>
              </a:lnSpc>
            </a:pPr>
            <a:r>
              <a:rPr lang="en-US" altLang="pl-PL" b="1" noProof="0" dirty="0"/>
              <a:t>Corpus-driven</a:t>
            </a:r>
          </a:p>
          <a:p>
            <a:pPr>
              <a:lnSpc>
                <a:spcPct val="150000"/>
              </a:lnSpc>
            </a:pPr>
            <a:r>
              <a:rPr lang="en-US" altLang="pl-PL" b="1" noProof="0" dirty="0"/>
              <a:t>Corpus-assisted; corpus-informed</a:t>
            </a:r>
          </a:p>
        </p:txBody>
      </p:sp>
      <p:sp>
        <p:nvSpPr>
          <p:cNvPr id="50180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7D76B5A-5AAF-4E2D-A052-0BFA2DBF6D1C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27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noProof="0" dirty="0"/>
              <a:t>Advantages</a:t>
            </a:r>
          </a:p>
        </p:txBody>
      </p:sp>
      <p:sp>
        <p:nvSpPr>
          <p:cNvPr id="51203" name="Symbol zastępczy zawartości 2"/>
          <p:cNvSpPr>
            <a:spLocks noGrp="1"/>
          </p:cNvSpPr>
          <p:nvPr>
            <p:ph idx="1"/>
          </p:nvPr>
        </p:nvSpPr>
        <p:spPr>
          <a:xfrm>
            <a:off x="211138" y="1225550"/>
            <a:ext cx="11841162" cy="4435475"/>
          </a:xfrm>
        </p:spPr>
        <p:txBody>
          <a:bodyPr/>
          <a:lstStyle/>
          <a:p>
            <a:r>
              <a:rPr lang="en-US" altLang="en-US" sz="2800" noProof="0" dirty="0"/>
              <a:t>CL: A </a:t>
            </a:r>
            <a:r>
              <a:rPr lang="en-US" altLang="en-US" sz="2800" b="1" noProof="0" dirty="0"/>
              <a:t>scientific</a:t>
            </a:r>
            <a:r>
              <a:rPr lang="en-US" altLang="en-US" sz="2800" noProof="0" dirty="0"/>
              <a:t> method of linguistic analysis (</a:t>
            </a:r>
            <a:r>
              <a:rPr lang="en-US" altLang="en-US" sz="2800" noProof="0" dirty="0" err="1"/>
              <a:t>Brezina</a:t>
            </a:r>
            <a:r>
              <a:rPr lang="en-US" altLang="en-US" sz="2800" noProof="0" dirty="0"/>
              <a:t> 2018): IT gives priority to </a:t>
            </a:r>
            <a:r>
              <a:rPr lang="en-US" altLang="en-US" sz="2800" u="sng" noProof="0" dirty="0"/>
              <a:t>observation</a:t>
            </a:r>
            <a:r>
              <a:rPr lang="en-US" altLang="en-US" sz="2800" noProof="0" dirty="0"/>
              <a:t> over intuition (Stubbs 2004: 107-8)</a:t>
            </a:r>
          </a:p>
          <a:p>
            <a:r>
              <a:rPr lang="en-US" altLang="en-US" sz="2800" noProof="0" dirty="0"/>
              <a:t>corpora as </a:t>
            </a:r>
            <a:r>
              <a:rPr lang="en-US" altLang="en-US" sz="2800" b="1" noProof="0" dirty="0"/>
              <a:t>diagnostic</a:t>
            </a:r>
            <a:r>
              <a:rPr lang="en-US" altLang="en-US" sz="2800" noProof="0" dirty="0"/>
              <a:t> and analytical tools</a:t>
            </a:r>
          </a:p>
          <a:p>
            <a:r>
              <a:rPr lang="en-US" altLang="en-US" sz="2800" b="1" noProof="0" dirty="0"/>
              <a:t>reduced speculation </a:t>
            </a:r>
            <a:r>
              <a:rPr lang="en-US" altLang="en-US" sz="2800" noProof="0" dirty="0"/>
              <a:t>and subjectivity (counting „is the least contestable mode of analysis” Holmes)</a:t>
            </a:r>
          </a:p>
          <a:p>
            <a:r>
              <a:rPr lang="en-US" altLang="en-US" sz="2800" noProof="0" dirty="0"/>
              <a:t> </a:t>
            </a:r>
            <a:r>
              <a:rPr lang="en-US" altLang="en-US" sz="2800" b="1" noProof="0" dirty="0"/>
              <a:t>authenticity</a:t>
            </a:r>
            <a:r>
              <a:rPr lang="en-US" altLang="en-US" sz="2800" noProof="0" dirty="0"/>
              <a:t> of data; new empirical data - big data; different type of data (patterns, n-grams, frequencies)</a:t>
            </a:r>
          </a:p>
          <a:p>
            <a:r>
              <a:rPr lang="en-US" altLang="en-US" sz="2800" noProof="0" dirty="0"/>
              <a:t>the potential to verify research hypotheses </a:t>
            </a:r>
            <a:r>
              <a:rPr lang="en-US" altLang="en-US" sz="2800" b="1" noProof="0" dirty="0"/>
              <a:t>systematically</a:t>
            </a:r>
            <a:r>
              <a:rPr lang="en-US" altLang="en-US" sz="2800" noProof="0" dirty="0"/>
              <a:t> and based on more </a:t>
            </a:r>
            <a:r>
              <a:rPr lang="en-US" altLang="en-US" sz="2800" b="1" noProof="0" dirty="0"/>
              <a:t>extensive</a:t>
            </a:r>
            <a:r>
              <a:rPr lang="en-US" altLang="en-US" sz="2800" noProof="0" dirty="0"/>
              <a:t> material</a:t>
            </a:r>
          </a:p>
          <a:p>
            <a:r>
              <a:rPr lang="en-US" altLang="en-US" sz="2800" noProof="0" dirty="0"/>
              <a:t>less error-prone: “computers provide consistent, reliable analyses; they do not change their minds or become tired during an analysis” (</a:t>
            </a:r>
            <a:r>
              <a:rPr lang="en-US" altLang="en-US" sz="2800" noProof="0" dirty="0" err="1"/>
              <a:t>Biber</a:t>
            </a:r>
            <a:r>
              <a:rPr lang="en-US" altLang="en-US" sz="2800" noProof="0" dirty="0"/>
              <a:t> and Jones 2009: 1287)</a:t>
            </a:r>
          </a:p>
        </p:txBody>
      </p:sp>
      <p:sp>
        <p:nvSpPr>
          <p:cNvPr id="51204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436544C-1846-47A7-A8E1-AD8A0602A255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28</a:t>
            </a:fld>
            <a:endParaRPr lang="pl-PL" altLang="en-US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Disadvantages</a:t>
            </a:r>
          </a:p>
        </p:txBody>
      </p:sp>
      <p:sp>
        <p:nvSpPr>
          <p:cNvPr id="53251" name="Symbol zastępczy zawartości 2"/>
          <p:cNvSpPr>
            <a:spLocks noGrp="1"/>
          </p:cNvSpPr>
          <p:nvPr>
            <p:ph idx="1"/>
          </p:nvPr>
        </p:nvSpPr>
        <p:spPr>
          <a:xfrm>
            <a:off x="468313" y="1316038"/>
            <a:ext cx="10772775" cy="5040312"/>
          </a:xfrm>
        </p:spPr>
        <p:txBody>
          <a:bodyPr/>
          <a:lstStyle/>
          <a:p>
            <a:r>
              <a:rPr lang="en-US" altLang="en-US" noProof="0" dirty="0"/>
              <a:t>problems with representativeness and balance: “any corpus is a compromise between the desirable and the feasible” (Stubbs 2004: 113)</a:t>
            </a:r>
            <a:endParaRPr lang="en-US" altLang="en-US" u="sng" noProof="0" dirty="0"/>
          </a:p>
          <a:p>
            <a:r>
              <a:rPr lang="en-US" altLang="en-US" noProof="0" dirty="0"/>
              <a:t>any claims and </a:t>
            </a:r>
            <a:r>
              <a:rPr lang="en-US" altLang="en-US" noProof="0" dirty="0" err="1"/>
              <a:t>generalisations</a:t>
            </a:r>
            <a:r>
              <a:rPr lang="en-US" altLang="en-US" noProof="0" dirty="0"/>
              <a:t> we make about language are representative of the language sample we research, not of the entire language</a:t>
            </a:r>
          </a:p>
          <a:p>
            <a:r>
              <a:rPr lang="en-US" altLang="en-US" noProof="0" dirty="0"/>
              <a:t>Quantitative research: </a:t>
            </a:r>
            <a:r>
              <a:rPr lang="en-US" altLang="en-US" i="1" noProof="0" dirty="0"/>
              <a:t>You see the forest, but you don’t see the trees.</a:t>
            </a:r>
          </a:p>
        </p:txBody>
      </p:sp>
      <p:sp>
        <p:nvSpPr>
          <p:cNvPr id="53252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96CDC6F-670F-47F2-B0E4-18ACE445B20F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29</a:t>
            </a:fld>
            <a:endParaRPr lang="pl-PL" altLang="en-US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What is a corpus?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749299" y="1811338"/>
            <a:ext cx="10384865" cy="4625975"/>
          </a:xfrm>
        </p:spPr>
        <p:txBody>
          <a:bodyPr/>
          <a:lstStyle/>
          <a:p>
            <a:pPr>
              <a:defRPr/>
            </a:pPr>
            <a:r>
              <a:rPr lang="en-US" sz="2800" noProof="0" dirty="0"/>
              <a:t>"A </a:t>
            </a:r>
            <a:r>
              <a:rPr lang="en-US" sz="2800" u="sng" noProof="0" dirty="0"/>
              <a:t>large</a:t>
            </a:r>
            <a:r>
              <a:rPr lang="en-US" sz="2800" noProof="0" dirty="0"/>
              <a:t> collection of </a:t>
            </a:r>
            <a:r>
              <a:rPr lang="en-US" sz="2800" noProof="0" dirty="0">
                <a:solidFill>
                  <a:srgbClr val="0070C0"/>
                </a:solidFill>
              </a:rPr>
              <a:t>authentic</a:t>
            </a:r>
            <a:r>
              <a:rPr lang="en-US" sz="2800" noProof="0" dirty="0"/>
              <a:t> texts that have been gathered in </a:t>
            </a:r>
            <a:r>
              <a:rPr lang="en-US" sz="2800" noProof="0" dirty="0">
                <a:solidFill>
                  <a:srgbClr val="0070C0"/>
                </a:solidFill>
              </a:rPr>
              <a:t>electronic</a:t>
            </a:r>
            <a:r>
              <a:rPr lang="en-US" sz="2800" noProof="0" dirty="0"/>
              <a:t> form </a:t>
            </a:r>
            <a:r>
              <a:rPr lang="en-US" sz="2800" u="sng" noProof="0" dirty="0"/>
              <a:t>according to a specific set of criteria</a:t>
            </a:r>
            <a:r>
              <a:rPr lang="en-US" sz="2800" noProof="0" dirty="0"/>
              <a:t>” (Bowker and Pearson 2002:9)</a:t>
            </a:r>
          </a:p>
          <a:p>
            <a:pPr>
              <a:defRPr/>
            </a:pPr>
            <a:endParaRPr lang="en-US" sz="2800" noProof="0" dirty="0"/>
          </a:p>
          <a:p>
            <a:pPr>
              <a:defRPr/>
            </a:pPr>
            <a:r>
              <a:rPr lang="en-US" sz="2800" noProof="0" dirty="0"/>
              <a:t>Machine-readable </a:t>
            </a:r>
            <a:r>
              <a:rPr lang="en-US" sz="2800" b="1" u="sng" noProof="0" dirty="0">
                <a:solidFill>
                  <a:srgbClr val="FF0000"/>
                </a:solidFill>
              </a:rPr>
              <a:t>representative</a:t>
            </a:r>
            <a:r>
              <a:rPr lang="en-US" sz="2800" noProof="0" dirty="0"/>
              <a:t> collection of </a:t>
            </a:r>
            <a:r>
              <a:rPr lang="en-US" sz="2800" u="sng" noProof="0" dirty="0"/>
              <a:t>naturally occurring language</a:t>
            </a:r>
            <a:r>
              <a:rPr lang="en-US" sz="2800" noProof="0" dirty="0"/>
              <a:t> assembled for the purpose of linguistic analysis which can be analyzed with dedicated </a:t>
            </a:r>
            <a:r>
              <a:rPr lang="en-US" sz="2800" noProof="0" dirty="0">
                <a:solidFill>
                  <a:srgbClr val="0070C0"/>
                </a:solidFill>
              </a:rPr>
              <a:t>software</a:t>
            </a:r>
            <a:r>
              <a:rPr lang="en-US" sz="2800" noProof="0" dirty="0"/>
              <a:t>  (McEnery et al. 2006: 4-5)</a:t>
            </a:r>
          </a:p>
          <a:p>
            <a:pPr marL="119062" indent="0">
              <a:buFont typeface="Arial" panose="020B0604020202020204" pitchFamily="34" charset="0"/>
              <a:buNone/>
              <a:defRPr/>
            </a:pPr>
            <a:endParaRPr lang="en-US" noProof="0" dirty="0">
              <a:solidFill>
                <a:srgbClr val="FF0000"/>
              </a:solidFill>
            </a:endParaRPr>
          </a:p>
        </p:txBody>
      </p:sp>
      <p:sp>
        <p:nvSpPr>
          <p:cNvPr id="15364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0040487-F474-4922-91FC-67310AC95CF5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pl-PL" altLang="en-US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EEF38B-AF5E-4572-94BE-59A64A293BA6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30</a:t>
            </a:fld>
            <a:endParaRPr lang="pl-PL" altLang="en-US" sz="1400">
              <a:solidFill>
                <a:srgbClr val="898989"/>
              </a:solidFill>
            </a:endParaRPr>
          </a:p>
        </p:txBody>
      </p:sp>
      <p:sp>
        <p:nvSpPr>
          <p:cNvPr id="55300" name="Prostokąt 1"/>
          <p:cNvSpPr>
            <a:spLocks noChangeArrowheads="1"/>
          </p:cNvSpPr>
          <p:nvPr/>
        </p:nvSpPr>
        <p:spPr bwMode="auto">
          <a:xfrm>
            <a:off x="1238250" y="196850"/>
            <a:ext cx="75644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l-PL" altLang="pl-PL" sz="2000" dirty="0"/>
              <a:t>University of Lancaster – </a:t>
            </a:r>
            <a:r>
              <a:rPr lang="pl-PL" altLang="pl-PL" sz="2000" dirty="0" err="1"/>
              <a:t>FutureLearn</a:t>
            </a:r>
            <a:endParaRPr lang="pl-PL" altLang="pl-PL" sz="2000" dirty="0"/>
          </a:p>
          <a:p>
            <a:pPr>
              <a:spcBef>
                <a:spcPct val="0"/>
              </a:spcBef>
              <a:buFontTx/>
              <a:buNone/>
            </a:pPr>
            <a:r>
              <a:rPr lang="pl-PL" altLang="pl-PL" sz="2000" dirty="0"/>
              <a:t>https://www.futurelearn.com/courses/corpus-linguistics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FCF85643-DD5D-4D65-85AD-04FE97C74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9707"/>
            <a:ext cx="12055366" cy="5171768"/>
          </a:xfrm>
          <a:prstGeom prst="rect">
            <a:avLst/>
          </a:prstGeom>
        </p:spPr>
      </p:pic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2BDE360-3B5A-45CD-9201-9F11375B5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49300" y="173038"/>
            <a:ext cx="10736263" cy="665162"/>
          </a:xfrm>
        </p:spPr>
        <p:txBody>
          <a:bodyPr/>
          <a:lstStyle/>
          <a:p>
            <a:pPr>
              <a:defRPr/>
            </a:pPr>
            <a:r>
              <a:rPr lang="en-US" noProof="0" dirty="0" err="1"/>
              <a:t>Normalisation</a:t>
            </a:r>
            <a:r>
              <a:rPr lang="en-US" noProof="0" dirty="0"/>
              <a:t> and Statistical significance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  <a:defRPr/>
            </a:pPr>
            <a:endParaRPr lang="en-US" noProof="0" dirty="0"/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noProof="0" dirty="0"/>
              <a:t>University of Lancaster</a:t>
            </a:r>
          </a:p>
          <a:p>
            <a:pPr>
              <a:defRPr/>
            </a:pPr>
            <a:r>
              <a:rPr lang="en-US" noProof="0" dirty="0">
                <a:hlinkClick r:id="rId2"/>
              </a:rPr>
              <a:t>http://ucrel.lancs.ac.uk/llwizard.html</a:t>
            </a:r>
            <a:endParaRPr lang="en-US" noProof="0" dirty="0"/>
          </a:p>
          <a:p>
            <a:pPr>
              <a:defRPr/>
            </a:pPr>
            <a:endParaRPr lang="en-US" noProof="0" dirty="0"/>
          </a:p>
          <a:p>
            <a:pPr>
              <a:defRPr/>
            </a:pPr>
            <a:endParaRPr lang="en-US" noProof="0" dirty="0"/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noProof="0" dirty="0"/>
              <a:t>Vaclav </a:t>
            </a:r>
            <a:r>
              <a:rPr lang="en-US" noProof="0" dirty="0" err="1"/>
              <a:t>Brezina</a:t>
            </a:r>
            <a:r>
              <a:rPr lang="en-US" noProof="0" dirty="0"/>
              <a:t> (2018) </a:t>
            </a:r>
            <a:r>
              <a:rPr lang="en-US" i="1" noProof="0" dirty="0"/>
              <a:t>Statistics in Corpus Linguistics. A Practical Guide. </a:t>
            </a:r>
            <a:r>
              <a:rPr lang="en-US" noProof="0" dirty="0"/>
              <a:t>Oxford: OUP.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noProof="0" dirty="0">
                <a:hlinkClick r:id="rId3"/>
              </a:rPr>
              <a:t>http://corpora.lancs.ac.uk/stats/</a:t>
            </a:r>
            <a:r>
              <a:rPr lang="en-US" noProof="0" dirty="0"/>
              <a:t> </a:t>
            </a:r>
          </a:p>
        </p:txBody>
      </p:sp>
      <p:sp>
        <p:nvSpPr>
          <p:cNvPr id="56324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7B8BB25-E5EB-4281-91D6-C8B8D4FC3B66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31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A90CD52-6A3E-45EE-9485-EBD66ACF1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Parallel</a:t>
            </a:r>
            <a:r>
              <a:rPr lang="pl-PL" dirty="0"/>
              <a:t> CORPUS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F353E13-F1D8-41DE-9A77-23BACDEFE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>
              <a:hlinkClick r:id="rId2"/>
            </a:endParaRPr>
          </a:p>
          <a:p>
            <a:r>
              <a:rPr lang="en-GB" dirty="0">
                <a:hlinkClick r:id="rId2"/>
              </a:rPr>
              <a:t>https://www.juremy.com/about/</a:t>
            </a:r>
            <a:endParaRPr lang="pl-PL" dirty="0"/>
          </a:p>
          <a:p>
            <a:endParaRPr lang="en-GB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B15CA9E4-5151-412A-BB23-72D140E44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40EB31-296E-4898-A777-528198FEA2E8}" type="slidenum">
              <a:rPr lang="pl-PL" altLang="pl-PL" smtClean="0"/>
              <a:pPr>
                <a:defRPr/>
              </a:pPr>
              <a:t>32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504962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noProof="0" dirty="0"/>
              <a:t>Types of corpora</a:t>
            </a:r>
          </a:p>
        </p:txBody>
      </p:sp>
      <p:sp>
        <p:nvSpPr>
          <p:cNvPr id="17411" name="Symbol zastępczy zawartości 2"/>
          <p:cNvSpPr>
            <a:spLocks noGrp="1"/>
          </p:cNvSpPr>
          <p:nvPr>
            <p:ph idx="1"/>
          </p:nvPr>
        </p:nvSpPr>
        <p:spPr>
          <a:xfrm>
            <a:off x="749300" y="1128713"/>
            <a:ext cx="10653713" cy="5227637"/>
          </a:xfrm>
        </p:spPr>
        <p:txBody>
          <a:bodyPr/>
          <a:lstStyle/>
          <a:p>
            <a:r>
              <a:rPr lang="en-US" altLang="en-US" noProof="0" dirty="0"/>
              <a:t>Big v small</a:t>
            </a:r>
          </a:p>
          <a:p>
            <a:r>
              <a:rPr lang="en-US" altLang="en-US" b="1" noProof="0" dirty="0"/>
              <a:t>Comparable and parallel</a:t>
            </a:r>
          </a:p>
          <a:p>
            <a:r>
              <a:rPr lang="en-US" altLang="en-US" noProof="0" dirty="0"/>
              <a:t>Written, audio, video &amp; audio, audio &amp; transcribed spoken texts; audio files</a:t>
            </a:r>
          </a:p>
          <a:p>
            <a:r>
              <a:rPr lang="en-US" altLang="en-US" noProof="0" dirty="0"/>
              <a:t>Monolingual v bilingual v multilingual</a:t>
            </a:r>
          </a:p>
          <a:p>
            <a:r>
              <a:rPr lang="en-US" altLang="en-US" noProof="0" dirty="0"/>
              <a:t>Synchronic v di</a:t>
            </a:r>
            <a:r>
              <a:rPr lang="pl-PL" altLang="en-US" noProof="0" dirty="0"/>
              <a:t>a</a:t>
            </a:r>
            <a:r>
              <a:rPr lang="en-US" altLang="en-US" noProof="0" dirty="0"/>
              <a:t>chronic (historical)</a:t>
            </a:r>
          </a:p>
          <a:p>
            <a:r>
              <a:rPr lang="en-US" altLang="en-US" noProof="0" dirty="0"/>
              <a:t>General / </a:t>
            </a:r>
            <a:r>
              <a:rPr lang="en-US" altLang="en-US" noProof="0" dirty="0" err="1"/>
              <a:t>specialised</a:t>
            </a:r>
            <a:r>
              <a:rPr lang="en-US" altLang="en-US" noProof="0" dirty="0"/>
              <a:t> (special-purpose), learner corpora</a:t>
            </a:r>
          </a:p>
          <a:p>
            <a:r>
              <a:rPr lang="en-US" altLang="en-US" noProof="0" dirty="0"/>
              <a:t>National corpora</a:t>
            </a:r>
          </a:p>
          <a:p>
            <a:r>
              <a:rPr lang="en-US" altLang="en-US" noProof="0" dirty="0"/>
              <a:t>Static sample corpus v dynamic monitor corpus</a:t>
            </a:r>
          </a:p>
          <a:p>
            <a:endParaRPr lang="en-US" altLang="en-US" sz="3600" noProof="0" dirty="0"/>
          </a:p>
          <a:p>
            <a:endParaRPr lang="en-US" altLang="en-US" sz="3600" noProof="0" dirty="0"/>
          </a:p>
          <a:p>
            <a:endParaRPr lang="en-US" altLang="en-US" sz="3600" noProof="0" dirty="0"/>
          </a:p>
        </p:txBody>
      </p:sp>
      <p:sp>
        <p:nvSpPr>
          <p:cNvPr id="17412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33FAD06-9CB2-47F4-B2DE-980B8BE7A1A5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pl-PL" altLang="en-US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 noProof="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en-US" noProof="0" dirty="0"/>
          </a:p>
          <a:p>
            <a:pPr marL="0" indent="0" algn="ctr">
              <a:buFont typeface="Arial" panose="020B0604020202020204" pitchFamily="34" charset="0"/>
              <a:buNone/>
              <a:defRPr/>
            </a:pPr>
            <a:r>
              <a:rPr lang="en-US" sz="5400" b="1" noProof="0" dirty="0"/>
              <a:t>CORPUS LINGUISTICS</a:t>
            </a:r>
          </a:p>
        </p:txBody>
      </p:sp>
      <p:sp>
        <p:nvSpPr>
          <p:cNvPr id="19460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4BD7F15-2BBE-4C0A-9D5F-BC9116993FA8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pl-PL" altLang="pl-PL" sz="1400">
              <a:solidFill>
                <a:srgbClr val="898989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B5EC920-D27A-4C69-BA1E-F587B2E21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788" y="3277190"/>
            <a:ext cx="2079811" cy="3131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0553208-B092-4192-AE1A-189AFF566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277190"/>
            <a:ext cx="2157133" cy="3079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noProof="0" dirty="0">
                <a:solidFill>
                  <a:schemeClr val="accent1">
                    <a:satMod val="150000"/>
                  </a:schemeClr>
                </a:solidFill>
              </a:rPr>
              <a:t>Corpus linguistics</a:t>
            </a:r>
          </a:p>
        </p:txBody>
      </p:sp>
      <p:sp>
        <p:nvSpPr>
          <p:cNvPr id="20483" name="Symbol zastępczy zawartości 2"/>
          <p:cNvSpPr>
            <a:spLocks noGrp="1"/>
          </p:cNvSpPr>
          <p:nvPr>
            <p:ph idx="1"/>
          </p:nvPr>
        </p:nvSpPr>
        <p:spPr>
          <a:xfrm>
            <a:off x="457200" y="1444625"/>
            <a:ext cx="10863263" cy="5413375"/>
          </a:xfrm>
        </p:spPr>
        <p:txBody>
          <a:bodyPr/>
          <a:lstStyle/>
          <a:p>
            <a:pPr marL="438150" indent="-319088" eaLnBrk="1" hangingPunct="1">
              <a:spcBef>
                <a:spcPct val="0"/>
              </a:spcBef>
              <a:buFont typeface="Wingdings 2" panose="05020102010507070707" pitchFamily="18" charset="2"/>
              <a:buChar char=""/>
            </a:pPr>
            <a:r>
              <a:rPr lang="en-US" altLang="en-US" sz="3600" b="1" noProof="0" dirty="0"/>
              <a:t>Systematic</a:t>
            </a:r>
            <a:r>
              <a:rPr lang="en-US" altLang="en-US" sz="3600" noProof="0" dirty="0"/>
              <a:t> software-assisted analysis of corpora to address specific research questions (Egbert et al. 2020)</a:t>
            </a:r>
          </a:p>
          <a:p>
            <a:pPr marL="438150" indent="-319088" eaLnBrk="1" hangingPunct="1">
              <a:spcBef>
                <a:spcPct val="0"/>
              </a:spcBef>
              <a:buFont typeface="Wingdings 2" panose="05020102010507070707" pitchFamily="18" charset="2"/>
              <a:buChar char=""/>
            </a:pPr>
            <a:r>
              <a:rPr lang="en-US" altLang="en-US" sz="3600" noProof="0" dirty="0"/>
              <a:t>One of mainstream methods in linguistics, </a:t>
            </a:r>
            <a:r>
              <a:rPr lang="en-US" sz="3600" noProof="0" dirty="0"/>
              <a:t>compared to the invention of telescopes in astronomy </a:t>
            </a:r>
            <a:endParaRPr lang="en-US" altLang="en-US" sz="3600" noProof="0" dirty="0"/>
          </a:p>
          <a:p>
            <a:pPr marL="438150" indent="-319088" eaLnBrk="1" hangingPunct="1">
              <a:spcBef>
                <a:spcPct val="0"/>
              </a:spcBef>
              <a:buFont typeface="Wingdings 2" panose="05020102010507070707" pitchFamily="18" charset="2"/>
              <a:buChar char=""/>
            </a:pPr>
            <a:r>
              <a:rPr lang="en-US" altLang="en-US" sz="3600" noProof="0" dirty="0"/>
              <a:t>Helps uncover </a:t>
            </a:r>
            <a:r>
              <a:rPr lang="en-US" altLang="en-US" sz="3600" b="1" noProof="0" dirty="0"/>
              <a:t>patterns</a:t>
            </a:r>
            <a:r>
              <a:rPr lang="en-US" altLang="en-US" sz="3600" noProof="0" dirty="0"/>
              <a:t> that are </a:t>
            </a:r>
            <a:r>
              <a:rPr lang="en-US" altLang="en-US" sz="3600" u="sng" noProof="0" dirty="0"/>
              <a:t>not readily visible with a naked eye</a:t>
            </a:r>
            <a:endParaRPr lang="pl-PL" altLang="en-US" sz="3600" u="sng" noProof="0" dirty="0"/>
          </a:p>
          <a:p>
            <a:pPr marL="1238250" lvl="2" indent="-319088" eaLnBrk="1" hangingPunct="1">
              <a:spcBef>
                <a:spcPct val="0"/>
              </a:spcBef>
              <a:buFont typeface="Wingdings 2" panose="05020102010507070707" pitchFamily="18" charset="2"/>
              <a:buChar char=""/>
            </a:pPr>
            <a:r>
              <a:rPr lang="pl-PL" altLang="en-US" sz="2800" i="1" dirty="0" err="1"/>
              <a:t>Repeated</a:t>
            </a:r>
            <a:r>
              <a:rPr lang="pl-PL" altLang="en-US" sz="2800" i="1" dirty="0"/>
              <a:t> </a:t>
            </a:r>
            <a:r>
              <a:rPr lang="pl-PL" altLang="en-US" sz="2800" i="1" dirty="0" err="1"/>
              <a:t>events</a:t>
            </a:r>
            <a:r>
              <a:rPr lang="pl-PL" altLang="en-US" sz="2800" i="1" dirty="0"/>
              <a:t> </a:t>
            </a:r>
            <a:r>
              <a:rPr lang="pl-PL" altLang="en-US" sz="2800" i="1" dirty="0" err="1"/>
              <a:t>are</a:t>
            </a:r>
            <a:r>
              <a:rPr lang="pl-PL" altLang="en-US" sz="2800" i="1" dirty="0"/>
              <a:t> </a:t>
            </a:r>
            <a:r>
              <a:rPr lang="pl-PL" altLang="en-US" sz="2800" i="1" dirty="0" err="1"/>
              <a:t>significant</a:t>
            </a:r>
            <a:r>
              <a:rPr lang="pl-PL" altLang="en-US" sz="2800" dirty="0"/>
              <a:t> </a:t>
            </a:r>
            <a:r>
              <a:rPr lang="en-US" altLang="en-US" sz="2800" dirty="0">
                <a:sym typeface="Wingdings" panose="05000000000000000000" pitchFamily="2" charset="2"/>
              </a:rPr>
              <a:t> cognitive salience</a:t>
            </a:r>
            <a:r>
              <a:rPr lang="en-US" altLang="en-US" sz="2800" dirty="0"/>
              <a:t> (Stubbs 2004: 111).</a:t>
            </a:r>
            <a:endParaRPr lang="en-US" altLang="en-US" sz="2800" u="sng" noProof="0" dirty="0"/>
          </a:p>
          <a:p>
            <a:pPr marL="438150" indent="-319088" eaLnBrk="1" hangingPunct="1">
              <a:spcBef>
                <a:spcPct val="0"/>
              </a:spcBef>
              <a:buFont typeface="Wingdings 2" panose="05020102010507070707" pitchFamily="18" charset="2"/>
              <a:buChar char=""/>
            </a:pPr>
            <a:r>
              <a:rPr lang="en-US" altLang="en-US" sz="3600" b="1" noProof="0" dirty="0"/>
              <a:t>Scales</a:t>
            </a:r>
            <a:r>
              <a:rPr lang="en-US" altLang="en-US" sz="3600" noProof="0" dirty="0"/>
              <a:t> up research and accelerates </a:t>
            </a:r>
            <a:r>
              <a:rPr lang="en-US" altLang="en-US" sz="3600" b="1" noProof="0" dirty="0"/>
              <a:t>data extraction </a:t>
            </a:r>
            <a:r>
              <a:rPr lang="en-US" altLang="en-US" sz="3600" noProof="0" dirty="0"/>
              <a:t>&amp; </a:t>
            </a:r>
            <a:r>
              <a:rPr lang="en-US" altLang="en-US" sz="3600" b="1" noProof="0" dirty="0"/>
              <a:t>analysis</a:t>
            </a:r>
          </a:p>
        </p:txBody>
      </p:sp>
      <p:sp>
        <p:nvSpPr>
          <p:cNvPr id="20484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248B696-CD28-4595-A89E-0743DACD1DD6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pl-PL" altLang="en-US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noProof="0" dirty="0"/>
              <a:t>Growing popularity of corpora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284163" y="1557338"/>
            <a:ext cx="11045825" cy="5040312"/>
          </a:xfrm>
        </p:spPr>
        <p:txBody>
          <a:bodyPr/>
          <a:lstStyle/>
          <a:p>
            <a:pPr>
              <a:defRPr/>
            </a:pPr>
            <a:r>
              <a:rPr lang="en-US" noProof="0" dirty="0"/>
              <a:t>Technological progress (e.g. hardware);</a:t>
            </a:r>
          </a:p>
          <a:p>
            <a:pPr>
              <a:defRPr/>
            </a:pPr>
            <a:r>
              <a:rPr lang="en-US" noProof="0" dirty="0"/>
              <a:t>Methodological progress (</a:t>
            </a:r>
            <a:r>
              <a:rPr lang="en-US" noProof="0" dirty="0" err="1"/>
              <a:t>concordancing</a:t>
            </a:r>
            <a:r>
              <a:rPr lang="en-US" noProof="0" dirty="0"/>
              <a:t> software, programming languages, statistics);</a:t>
            </a:r>
          </a:p>
          <a:p>
            <a:pPr>
              <a:defRPr/>
            </a:pPr>
            <a:r>
              <a:rPr lang="en-US" noProof="0" dirty="0"/>
              <a:t>Scholars’ interest in objective, quantifiable, replicable and exhaustive data;</a:t>
            </a:r>
          </a:p>
          <a:p>
            <a:pPr>
              <a:defRPr/>
            </a:pPr>
            <a:r>
              <a:rPr lang="en-US" noProof="0" dirty="0"/>
              <a:t>Theoretical developments in functional approaches to language (</a:t>
            </a:r>
            <a:r>
              <a:rPr lang="en-US" b="1" noProof="0" dirty="0"/>
              <a:t>cognitive</a:t>
            </a:r>
            <a:r>
              <a:rPr lang="en-US" noProof="0" dirty="0"/>
              <a:t>, </a:t>
            </a:r>
            <a:r>
              <a:rPr lang="en-US" b="1" noProof="0" dirty="0"/>
              <a:t>social</a:t>
            </a:r>
            <a:r>
              <a:rPr lang="en-US" noProof="0" dirty="0"/>
              <a:t> and </a:t>
            </a:r>
            <a:r>
              <a:rPr lang="en-US" b="1" noProof="0" dirty="0"/>
              <a:t>communicative</a:t>
            </a:r>
            <a:r>
              <a:rPr lang="en-US" noProof="0" dirty="0"/>
              <a:t> aspects of language)</a:t>
            </a:r>
          </a:p>
          <a:p>
            <a:pPr>
              <a:defRPr/>
            </a:pPr>
            <a:endParaRPr lang="en-US" noProof="0" dirty="0"/>
          </a:p>
          <a:p>
            <a:pPr marL="119062" indent="0" algn="r">
              <a:buFont typeface="Arial" panose="020B0604020202020204" pitchFamily="34" charset="0"/>
              <a:buNone/>
              <a:defRPr/>
            </a:pPr>
            <a:r>
              <a:rPr lang="en-US" sz="2800" noProof="0" dirty="0"/>
              <a:t>(</a:t>
            </a:r>
            <a:r>
              <a:rPr lang="en-US" sz="2800" noProof="0" dirty="0" err="1"/>
              <a:t>Gries</a:t>
            </a:r>
            <a:r>
              <a:rPr lang="en-US" sz="2800" noProof="0" dirty="0"/>
              <a:t> and Newman 2013: 257)</a:t>
            </a:r>
          </a:p>
        </p:txBody>
      </p:sp>
      <p:sp>
        <p:nvSpPr>
          <p:cNvPr id="24580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1C1E50A-C70A-4AC8-AB49-299B846892C0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pl-PL" altLang="en-US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noProof="0" dirty="0">
                <a:solidFill>
                  <a:schemeClr val="accent1">
                    <a:satMod val="150000"/>
                  </a:schemeClr>
                </a:solidFill>
              </a:rPr>
              <a:t>Corpus linguistics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47663" y="1500188"/>
            <a:ext cx="11109325" cy="5357812"/>
          </a:xfrm>
        </p:spPr>
        <p:txBody>
          <a:bodyPr rtlCol="0">
            <a:normAutofit/>
          </a:bodyPr>
          <a:lstStyle/>
          <a:p>
            <a:pPr marL="438912" indent="-320040" eaLnBrk="1" fontAlgn="auto" hangingPunct="1">
              <a:spcBef>
                <a:spcPts val="0"/>
              </a:spcBef>
              <a:spcAft>
                <a:spcPts val="0"/>
              </a:spcAft>
              <a:buFont typeface="Wingdings 2"/>
              <a:buChar char=""/>
              <a:defRPr/>
            </a:pPr>
            <a:r>
              <a:rPr lang="en-US" altLang="en-US" dirty="0"/>
              <a:t>It is mainly a </a:t>
            </a:r>
            <a:r>
              <a:rPr lang="en-US" altLang="en-US" b="1" u="sng" dirty="0"/>
              <a:t>quantitative</a:t>
            </a:r>
            <a:r>
              <a:rPr lang="en-US" altLang="en-US" dirty="0"/>
              <a:t> method but it also integrates </a:t>
            </a:r>
            <a:r>
              <a:rPr lang="en-US" altLang="en-US" dirty="0" err="1"/>
              <a:t>qualitativeness</a:t>
            </a:r>
            <a:r>
              <a:rPr lang="pl-PL" altLang="en-US" dirty="0"/>
              <a:t> </a:t>
            </a:r>
            <a:r>
              <a:rPr lang="en-US" altLang="en-US" dirty="0"/>
              <a:t>(</a:t>
            </a:r>
            <a:r>
              <a:rPr lang="en-US" altLang="en-US" dirty="0">
                <a:solidFill>
                  <a:srgbClr val="0070C0"/>
                </a:solidFill>
              </a:rPr>
              <a:t>triangulation</a:t>
            </a:r>
            <a:r>
              <a:rPr lang="en-US" altLang="en-US" dirty="0"/>
              <a:t>) </a:t>
            </a:r>
            <a:r>
              <a:rPr lang="pl-PL" altLang="en-US" dirty="0">
                <a:sym typeface="Wingdings" panose="05000000000000000000" pitchFamily="2" charset="2"/>
              </a:rPr>
              <a:t> the</a:t>
            </a:r>
            <a:r>
              <a:rPr lang="en-US" altLang="en-US" noProof="0" dirty="0"/>
              <a:t> big picture usually supplemented by qualitative analysis</a:t>
            </a:r>
          </a:p>
          <a:p>
            <a:pPr marL="438912" indent="-320040" eaLnBrk="1" fontAlgn="auto" hangingPunct="1">
              <a:spcBef>
                <a:spcPts val="0"/>
              </a:spcBef>
              <a:spcAft>
                <a:spcPts val="0"/>
              </a:spcAft>
              <a:buFont typeface="Wingdings 2"/>
              <a:buChar char=""/>
              <a:defRPr/>
            </a:pPr>
            <a:endParaRPr lang="en-US" noProof="0" dirty="0"/>
          </a:p>
          <a:p>
            <a:pPr marL="438912" indent="-320040" eaLnBrk="1" fontAlgn="auto" hangingPunct="1">
              <a:spcBef>
                <a:spcPts val="0"/>
              </a:spcBef>
              <a:spcAft>
                <a:spcPts val="0"/>
              </a:spcAft>
              <a:buFont typeface="Wingdings 2"/>
              <a:buChar char=""/>
              <a:defRPr/>
            </a:pPr>
            <a:r>
              <a:rPr lang="en-US" noProof="0" dirty="0"/>
              <a:t>Used as a method in other disciplines in humanities and social sciences: law, philosophy, history, psychology, sociology, law, economics</a:t>
            </a:r>
          </a:p>
        </p:txBody>
      </p:sp>
      <p:sp>
        <p:nvSpPr>
          <p:cNvPr id="22532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9438F37-66AD-4CEB-85F7-C827AC0F01B1}" type="slidenum">
              <a:rPr lang="pl-PL" altLang="en-US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pl-PL" altLang="en-US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 noProof="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en-US" noProof="0" dirty="0"/>
          </a:p>
          <a:p>
            <a:pPr marL="0" indent="0" algn="ctr">
              <a:buFont typeface="Arial" panose="020B0604020202020204" pitchFamily="34" charset="0"/>
              <a:buNone/>
              <a:defRPr/>
            </a:pPr>
            <a:r>
              <a:rPr lang="en-US" sz="4800" b="1" noProof="0" dirty="0"/>
              <a:t>LAW </a:t>
            </a:r>
            <a:r>
              <a:rPr lang="en-US" sz="4800" b="1" noProof="0"/>
              <a:t>&amp; CORPORA</a:t>
            </a:r>
            <a:endParaRPr lang="en-US" sz="4800" b="1" noProof="0" dirty="0"/>
          </a:p>
        </p:txBody>
      </p:sp>
      <p:sp>
        <p:nvSpPr>
          <p:cNvPr id="27652" name="Symbol zastępczy numeru slajdu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6C8A2A4-4A04-40D5-B23E-C07927D27076}" type="slidenum">
              <a:rPr lang="pl-PL" altLang="pl-PL" sz="14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pl-PL" altLang="pl-PL" sz="14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560</TotalTime>
  <Words>1471</Words>
  <Application>Microsoft Office PowerPoint</Application>
  <PresentationFormat>Panoramiczny</PresentationFormat>
  <Paragraphs>224</Paragraphs>
  <Slides>32</Slides>
  <Notes>13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32</vt:i4>
      </vt:variant>
    </vt:vector>
  </HeadingPairs>
  <TitlesOfParts>
    <vt:vector size="37" baseType="lpstr">
      <vt:lpstr>Arial</vt:lpstr>
      <vt:lpstr>Calibri</vt:lpstr>
      <vt:lpstr>Wingdings</vt:lpstr>
      <vt:lpstr>Wingdings 2</vt:lpstr>
      <vt:lpstr>Motyw pakietu Office</vt:lpstr>
      <vt:lpstr>LEGAL Corpus LINGUISTICS</vt:lpstr>
      <vt:lpstr>Please register</vt:lpstr>
      <vt:lpstr>What is a corpus?</vt:lpstr>
      <vt:lpstr>Types of corpora</vt:lpstr>
      <vt:lpstr>Prezentacja programu PowerPoint</vt:lpstr>
      <vt:lpstr>Corpus linguistics</vt:lpstr>
      <vt:lpstr>Growing popularity of corpora</vt:lpstr>
      <vt:lpstr>Corpus linguistics</vt:lpstr>
      <vt:lpstr>Prezentacja programu PowerPoint</vt:lpstr>
      <vt:lpstr>Corpora, CORPUS LINGUISTICS &amp; law</vt:lpstr>
      <vt:lpstr>Corpus as A LEGAL interpretation tool</vt:lpstr>
      <vt:lpstr>9th Annual Law &amp; Corpus Linguistics Conference</vt:lpstr>
      <vt:lpstr>CORPUS RESEARCH on LEGAL LANGUAGE</vt:lpstr>
      <vt:lpstr>EXAMPLES OF LEGAL CORPORA</vt:lpstr>
      <vt:lpstr>Working with existing corpora</vt:lpstr>
      <vt:lpstr>DESIGNING YOUR OWN CORPUS</vt:lpstr>
      <vt:lpstr>Corpus DESIGN</vt:lpstr>
      <vt:lpstr>Corpus design CRITERIA</vt:lpstr>
      <vt:lpstr>Prezentacja programu PowerPoint</vt:lpstr>
      <vt:lpstr>Corpus analysis software</vt:lpstr>
      <vt:lpstr>BASIC Corpus Analysis Techniques</vt:lpstr>
      <vt:lpstr>SKETCH ENGINE</vt:lpstr>
      <vt:lpstr>Keywords</vt:lpstr>
      <vt:lpstr>KWIC concordance</vt:lpstr>
      <vt:lpstr>N-grams / lexical bundles</vt:lpstr>
      <vt:lpstr>Prezentacja programu PowerPoint</vt:lpstr>
      <vt:lpstr>Types of CORPUS RESEARCH</vt:lpstr>
      <vt:lpstr>Advantages</vt:lpstr>
      <vt:lpstr>Disadvantages</vt:lpstr>
      <vt:lpstr>Prezentacja programu PowerPoint</vt:lpstr>
      <vt:lpstr>Normalisation and Statistical significance</vt:lpstr>
      <vt:lpstr>Parallel CORPUS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Tytuł lekcji</dc:title>
  <dc:creator>Tomek</dc:creator>
  <cp:lastModifiedBy>Lucja Biel</cp:lastModifiedBy>
  <cp:revision>76</cp:revision>
  <dcterms:created xsi:type="dcterms:W3CDTF">2018-10-10T11:07:23Z</dcterms:created>
  <dcterms:modified xsi:type="dcterms:W3CDTF">2025-06-18T01:13:23Z</dcterms:modified>
</cp:coreProperties>
</file>

<file path=docProps/thumbnail.jpeg>
</file>